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693400" cy="7562850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42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41020" y="7046976"/>
            <a:ext cx="9791700" cy="12700"/>
          </a:xfrm>
          <a:custGeom>
            <a:avLst/>
            <a:gdLst/>
            <a:ahLst/>
            <a:cxnLst/>
            <a:rect l="l" t="t" r="r" b="b"/>
            <a:pathLst>
              <a:path w="9791700" h="12700">
                <a:moveTo>
                  <a:pt x="9791687" y="0"/>
                </a:moveTo>
                <a:lnTo>
                  <a:pt x="8349742" y="0"/>
                </a:lnTo>
                <a:lnTo>
                  <a:pt x="8337550" y="0"/>
                </a:lnTo>
                <a:lnTo>
                  <a:pt x="0" y="0"/>
                </a:lnTo>
                <a:lnTo>
                  <a:pt x="0" y="12192"/>
                </a:lnTo>
                <a:lnTo>
                  <a:pt x="8337550" y="12192"/>
                </a:lnTo>
                <a:lnTo>
                  <a:pt x="8349742" y="12192"/>
                </a:lnTo>
                <a:lnTo>
                  <a:pt x="9791687" y="12192"/>
                </a:lnTo>
                <a:lnTo>
                  <a:pt x="9791687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96900" y="7075064"/>
            <a:ext cx="3758565" cy="31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04" dirty="0"/>
              <a:t>16</a:t>
            </a:r>
            <a:r>
              <a:rPr sz="1950" spc="-150" baseline="21367" dirty="0"/>
              <a:t>th</a:t>
            </a:r>
            <a:r>
              <a:rPr sz="1950" spc="135" baseline="21367" dirty="0"/>
              <a:t> </a:t>
            </a:r>
            <a:r>
              <a:rPr sz="2000" spc="-240" dirty="0"/>
              <a:t>S</a:t>
            </a:r>
            <a:r>
              <a:rPr sz="2000" spc="-250" dirty="0"/>
              <a:t>E</a:t>
            </a:r>
            <a:r>
              <a:rPr sz="2000" spc="-240" dirty="0"/>
              <a:t>E</a:t>
            </a:r>
            <a:r>
              <a:rPr sz="2000" spc="-100" dirty="0"/>
              <a:t> </a:t>
            </a:r>
            <a:r>
              <a:rPr sz="2000" spc="-250" dirty="0"/>
              <a:t>E</a:t>
            </a:r>
            <a:r>
              <a:rPr sz="2000" spc="-185" dirty="0"/>
              <a:t>c</a:t>
            </a:r>
            <a:r>
              <a:rPr sz="2000" spc="-210" dirty="0"/>
              <a:t>o</a:t>
            </a:r>
            <a:r>
              <a:rPr sz="2000" spc="-204" dirty="0"/>
              <a:t>n</a:t>
            </a:r>
            <a:r>
              <a:rPr sz="2000" spc="-195" dirty="0"/>
              <a:t>omi</a:t>
            </a:r>
            <a:r>
              <a:rPr sz="2000" spc="-180" dirty="0"/>
              <a:t>c</a:t>
            </a:r>
            <a:r>
              <a:rPr sz="2000" spc="-114" dirty="0"/>
              <a:t> </a:t>
            </a:r>
            <a:r>
              <a:rPr sz="2000" spc="-229" dirty="0"/>
              <a:t>Re</a:t>
            </a:r>
            <a:r>
              <a:rPr sz="2000" spc="-190" dirty="0"/>
              <a:t>s</a:t>
            </a:r>
            <a:r>
              <a:rPr sz="2000" spc="-180" dirty="0"/>
              <a:t>earc</a:t>
            </a:r>
            <a:r>
              <a:rPr sz="2000" spc="-200" dirty="0"/>
              <a:t>h</a:t>
            </a:r>
            <a:r>
              <a:rPr sz="2000" spc="-105" dirty="0"/>
              <a:t> </a:t>
            </a:r>
            <a:r>
              <a:rPr sz="2000" spc="-370" dirty="0"/>
              <a:t>W</a:t>
            </a:r>
            <a:r>
              <a:rPr sz="2000" spc="-175" dirty="0"/>
              <a:t>ork</a:t>
            </a:r>
            <a:r>
              <a:rPr sz="2000" spc="-190" dirty="0"/>
              <a:t>s</a:t>
            </a:r>
            <a:r>
              <a:rPr sz="2000" spc="-204" dirty="0"/>
              <a:t>hop</a:t>
            </a:r>
            <a:endParaRPr sz="200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84385" y="7075064"/>
            <a:ext cx="1129665" cy="317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F6128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‹#›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gshijaku@bankofalbania.org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509" y="163830"/>
            <a:ext cx="10421873" cy="717994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0704" y="186055"/>
            <a:ext cx="1932304" cy="1246504"/>
          </a:xfrm>
          <a:prstGeom prst="rect">
            <a:avLst/>
          </a:prstGeom>
        </p:spPr>
      </p:pic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033653"/>
              </p:ext>
            </p:extLst>
          </p:nvPr>
        </p:nvGraphicFramePr>
        <p:xfrm>
          <a:off x="88901" y="179831"/>
          <a:ext cx="10513312" cy="71639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4135"/>
                <a:gridCol w="8916253"/>
                <a:gridCol w="1032924"/>
              </a:tblGrid>
              <a:tr h="1304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5179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950" dirty="0">
                        <a:latin typeface="Times New Roman"/>
                        <a:cs typeface="Times New Roman"/>
                      </a:endParaRPr>
                    </a:p>
                    <a:p>
                      <a:pPr marL="1010285" marR="1005205" algn="ctr">
                        <a:lnSpc>
                          <a:spcPct val="95400"/>
                        </a:lnSpc>
                      </a:pP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Comments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o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n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5" dirty="0">
                          <a:latin typeface="Bell MT" panose="02020503060305020303" pitchFamily="18" charset="0"/>
                          <a:cs typeface="Arial MT"/>
                        </a:rPr>
                        <a:t>t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h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e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pa</a:t>
                      </a:r>
                      <a:r>
                        <a:rPr sz="2400" spc="-10" dirty="0">
                          <a:latin typeface="Bell MT" panose="02020503060305020303" pitchFamily="18" charset="0"/>
                          <a:cs typeface="Arial MT"/>
                        </a:rPr>
                        <a:t>p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e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r</a:t>
                      </a:r>
                      <a:r>
                        <a:rPr sz="2400" spc="-114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endParaRPr lang="en-GB" sz="2400" spc="-114" dirty="0" smtClean="0">
                        <a:latin typeface="Bell MT" panose="02020503060305020303" pitchFamily="18" charset="0"/>
                        <a:cs typeface="Arial MT"/>
                      </a:endParaRPr>
                    </a:p>
                    <a:p>
                      <a:pPr marL="1010285" marR="1005205" algn="ctr">
                        <a:lnSpc>
                          <a:spcPct val="95400"/>
                        </a:lnSpc>
                      </a:pPr>
                      <a:r>
                        <a:rPr sz="2400" spc="-5" dirty="0" smtClean="0">
                          <a:latin typeface="Bell MT" panose="02020503060305020303" pitchFamily="18" charset="0"/>
                          <a:cs typeface="Arial MT"/>
                        </a:rPr>
                        <a:t>b</a:t>
                      </a:r>
                      <a:r>
                        <a:rPr sz="2400" dirty="0" smtClean="0">
                          <a:latin typeface="Bell MT" panose="02020503060305020303" pitchFamily="18" charset="0"/>
                          <a:cs typeface="Arial MT"/>
                        </a:rPr>
                        <a:t>y</a:t>
                      </a:r>
                      <a:r>
                        <a:rPr sz="2400" spc="-240" dirty="0" smtClean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A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rjan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Kadar</a:t>
                      </a:r>
                      <a:r>
                        <a:rPr sz="2400" spc="5" dirty="0">
                          <a:latin typeface="Bell MT" panose="02020503060305020303" pitchFamily="18" charset="0"/>
                          <a:cs typeface="Arial MT"/>
                        </a:rPr>
                        <a:t>e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ja</a:t>
                      </a:r>
                      <a:r>
                        <a:rPr sz="2400" spc="-114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an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d</a:t>
                      </a:r>
                      <a:r>
                        <a:rPr sz="2400" spc="-229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lang="en-GB" sz="2400" spc="-229" dirty="0" smtClean="0">
                          <a:latin typeface="Bell MT" panose="02020503060305020303" pitchFamily="18" charset="0"/>
                          <a:cs typeface="Arial MT"/>
                        </a:rPr>
                        <a:t>A</a:t>
                      </a:r>
                      <a:r>
                        <a:rPr sz="2400" dirty="0" err="1" smtClean="0">
                          <a:latin typeface="Bell MT" panose="02020503060305020303" pitchFamily="18" charset="0"/>
                          <a:cs typeface="Arial MT"/>
                        </a:rPr>
                        <a:t>rdita</a:t>
                      </a:r>
                      <a:r>
                        <a:rPr sz="2400" spc="-155" dirty="0" smtClean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20" dirty="0" err="1">
                          <a:latin typeface="Bell MT" panose="02020503060305020303" pitchFamily="18" charset="0"/>
                          <a:cs typeface="Arial MT"/>
                        </a:rPr>
                        <a:t>T</a:t>
                      </a:r>
                      <a:r>
                        <a:rPr sz="2400" spc="-5" dirty="0" err="1">
                          <a:latin typeface="Bell MT" panose="02020503060305020303" pitchFamily="18" charset="0"/>
                          <a:cs typeface="Arial MT"/>
                        </a:rPr>
                        <a:t>odri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  </a:t>
                      </a:r>
                      <a:endParaRPr lang="en-GB" sz="2400" spc="-5" dirty="0" smtClean="0">
                        <a:latin typeface="Bell MT" panose="02020503060305020303" pitchFamily="18" charset="0"/>
                        <a:cs typeface="Arial MT"/>
                      </a:endParaRPr>
                    </a:p>
                    <a:p>
                      <a:pPr marL="1010285" marR="1005205" algn="ctr">
                        <a:lnSpc>
                          <a:spcPct val="95400"/>
                        </a:lnSpc>
                      </a:pPr>
                      <a:r>
                        <a:rPr sz="2600" spc="-240" dirty="0" smtClean="0">
                          <a:latin typeface="Bell MT" panose="02020503060305020303" pitchFamily="18" charset="0"/>
                          <a:cs typeface="Arial MT"/>
                        </a:rPr>
                        <a:t>“</a:t>
                      </a:r>
                      <a:r>
                        <a:rPr sz="2400" b="1" spc="-24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Emerging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24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Balkan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229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Countries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23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Sovereign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28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Bond</a:t>
                      </a:r>
                      <a:r>
                        <a:rPr sz="2400" b="1" spc="-13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23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Spreads: </a:t>
                      </a:r>
                      <a:r>
                        <a:rPr sz="2400" b="1" spc="-65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Ad</a:t>
                      </a:r>
                      <a:r>
                        <a:rPr sz="2400" b="1" spc="-1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d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i</a:t>
                      </a:r>
                      <a:r>
                        <a:rPr sz="2400" b="1" spc="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t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iona</a:t>
                      </a:r>
                      <a:r>
                        <a:rPr sz="2400" b="1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l</a:t>
                      </a:r>
                      <a:r>
                        <a:rPr sz="2400" b="1" spc="-114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Factor</a:t>
                      </a:r>
                      <a:r>
                        <a:rPr sz="2400" b="1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s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ar</a:t>
                      </a:r>
                      <a:r>
                        <a:rPr sz="2400" b="1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e</a:t>
                      </a:r>
                      <a:r>
                        <a:rPr sz="2400" b="1" spc="-120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a</a:t>
                      </a:r>
                      <a:r>
                        <a:rPr sz="2400" b="1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t</a:t>
                      </a:r>
                      <a:r>
                        <a:rPr sz="2400" b="1" spc="-114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Pla</a:t>
                      </a:r>
                      <a:r>
                        <a:rPr sz="2400" b="1" spc="-15" dirty="0">
                          <a:solidFill>
                            <a:srgbClr val="006FC0"/>
                          </a:solidFill>
                          <a:latin typeface="Bell MT" panose="02020503060305020303" pitchFamily="18" charset="0"/>
                          <a:cs typeface="Arial"/>
                        </a:rPr>
                        <a:t>y</a:t>
                      </a:r>
                      <a:r>
                        <a:rPr sz="2600" dirty="0">
                          <a:latin typeface="Bell MT" panose="02020503060305020303" pitchFamily="18" charset="0"/>
                          <a:cs typeface="Arial MT"/>
                        </a:rPr>
                        <a:t>”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850" dirty="0">
                        <a:latin typeface="Bell MT" panose="02020503060305020303" pitchFamily="18" charset="0"/>
                        <a:cs typeface="Times New Roman"/>
                      </a:endParaRPr>
                    </a:p>
                    <a:p>
                      <a:pPr algn="ctr">
                        <a:lnSpc>
                          <a:spcPts val="2815"/>
                        </a:lnSpc>
                      </a:pPr>
                      <a:r>
                        <a:rPr sz="2400" i="1" spc="-235" dirty="0">
                          <a:latin typeface="Bell MT" panose="02020503060305020303" pitchFamily="18" charset="0"/>
                          <a:cs typeface="Arial"/>
                        </a:rPr>
                        <a:t>by</a:t>
                      </a:r>
                      <a:endParaRPr sz="2400" dirty="0">
                        <a:latin typeface="Bell MT" panose="02020503060305020303" pitchFamily="18" charset="0"/>
                        <a:cs typeface="Arial"/>
                      </a:endParaRPr>
                    </a:p>
                    <a:p>
                      <a:pPr algn="ctr">
                        <a:lnSpc>
                          <a:spcPts val="2755"/>
                        </a:lnSpc>
                      </a:pP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GE</a:t>
                      </a:r>
                      <a:r>
                        <a:rPr sz="2400" spc="-45" dirty="0">
                          <a:latin typeface="Bell MT" panose="02020503060305020303" pitchFamily="18" charset="0"/>
                          <a:cs typeface="Arial MT"/>
                        </a:rPr>
                        <a:t>R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TI</a:t>
                      </a:r>
                      <a:r>
                        <a:rPr sz="2400" spc="-114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S</a:t>
                      </a:r>
                      <a:r>
                        <a:rPr sz="2400" spc="-10" dirty="0">
                          <a:latin typeface="Bell MT" panose="02020503060305020303" pitchFamily="18" charset="0"/>
                          <a:cs typeface="Arial MT"/>
                        </a:rPr>
                        <a:t>H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IJ</a:t>
                      </a:r>
                      <a:r>
                        <a:rPr sz="2400" spc="5" dirty="0">
                          <a:latin typeface="Bell MT" panose="02020503060305020303" pitchFamily="18" charset="0"/>
                          <a:cs typeface="Arial MT"/>
                        </a:rPr>
                        <a:t>A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KU</a:t>
                      </a:r>
                    </a:p>
                    <a:p>
                      <a:pPr marL="3051175" marR="3045460" indent="-2540" algn="ctr">
                        <a:lnSpc>
                          <a:spcPts val="2750"/>
                        </a:lnSpc>
                        <a:spcBef>
                          <a:spcPts val="140"/>
                        </a:spcBef>
                      </a:pP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B</a:t>
                      </a:r>
                      <a:r>
                        <a:rPr sz="2400" spc="-10" dirty="0">
                          <a:latin typeface="Bell MT" panose="02020503060305020303" pitchFamily="18" charset="0"/>
                          <a:cs typeface="Arial MT"/>
                        </a:rPr>
                        <a:t>a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n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k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o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f</a:t>
                      </a:r>
                      <a:r>
                        <a:rPr sz="2400" spc="-2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A</a:t>
                      </a:r>
                      <a:r>
                        <a:rPr sz="2400" spc="-10" dirty="0">
                          <a:latin typeface="Bell MT" panose="02020503060305020303" pitchFamily="18" charset="0"/>
                          <a:cs typeface="Arial MT"/>
                        </a:rPr>
                        <a:t>l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bania  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Res</a:t>
                      </a:r>
                      <a:r>
                        <a:rPr sz="2400" spc="-10" dirty="0">
                          <a:latin typeface="Bell MT" panose="02020503060305020303" pitchFamily="18" charset="0"/>
                          <a:cs typeface="Arial MT"/>
                        </a:rPr>
                        <a:t>e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arc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h</a:t>
                      </a:r>
                      <a:r>
                        <a:rPr sz="2400" spc="-120" dirty="0"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dirty="0">
                          <a:latin typeface="Bell MT" panose="02020503060305020303" pitchFamily="18" charset="0"/>
                          <a:cs typeface="Arial MT"/>
                        </a:rPr>
                        <a:t>D</a:t>
                      </a:r>
                      <a:r>
                        <a:rPr sz="2400" spc="5" dirty="0">
                          <a:latin typeface="Bell MT" panose="02020503060305020303" pitchFamily="18" charset="0"/>
                          <a:cs typeface="Arial MT"/>
                        </a:rPr>
                        <a:t>e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part</a:t>
                      </a:r>
                      <a:r>
                        <a:rPr sz="2400" spc="5" dirty="0">
                          <a:latin typeface="Bell MT" panose="02020503060305020303" pitchFamily="18" charset="0"/>
                          <a:cs typeface="Arial MT"/>
                        </a:rPr>
                        <a:t>m</a:t>
                      </a:r>
                      <a:r>
                        <a:rPr sz="2400" spc="-5" dirty="0">
                          <a:latin typeface="Bell MT" panose="02020503060305020303" pitchFamily="18" charset="0"/>
                          <a:cs typeface="Arial MT"/>
                        </a:rPr>
                        <a:t>ent</a:t>
                      </a:r>
                      <a:endParaRPr sz="2400" dirty="0">
                        <a:latin typeface="Bell MT" panose="02020503060305020303" pitchFamily="18" charset="0"/>
                        <a:cs typeface="Arial MT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700" dirty="0">
                        <a:latin typeface="Bell MT" panose="02020503060305020303" pitchFamily="18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215"/>
                        </a:spcBef>
                      </a:pPr>
                      <a:r>
                        <a:rPr sz="2400" spc="-18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16</a:t>
                      </a:r>
                      <a:r>
                        <a:rPr sz="2325" spc="-277" baseline="2150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th</a:t>
                      </a:r>
                      <a:r>
                        <a:rPr sz="2325" spc="-172" baseline="2150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1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South-Eastern</a:t>
                      </a:r>
                      <a:r>
                        <a:rPr sz="2400" spc="-120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40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European</a:t>
                      </a:r>
                      <a:r>
                        <a:rPr sz="2400" spc="-114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4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Economic</a:t>
                      </a:r>
                      <a:r>
                        <a:rPr sz="2400" spc="-110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3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Research</a:t>
                      </a:r>
                      <a:r>
                        <a:rPr sz="2400" spc="-114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 </a:t>
                      </a:r>
                      <a:r>
                        <a:rPr sz="2400" spc="-245" dirty="0">
                          <a:solidFill>
                            <a:srgbClr val="0066FF"/>
                          </a:solidFill>
                          <a:latin typeface="Bell MT" panose="02020503060305020303" pitchFamily="18" charset="0"/>
                          <a:cs typeface="Arial MT"/>
                        </a:rPr>
                        <a:t>Workshop</a:t>
                      </a:r>
                      <a:endParaRPr sz="2400" dirty="0">
                        <a:solidFill>
                          <a:srgbClr val="0066FF"/>
                        </a:solidFill>
                        <a:latin typeface="Bell MT" panose="02020503060305020303" pitchFamily="18" charset="0"/>
                        <a:cs typeface="Arial MT"/>
                      </a:endParaRPr>
                    </a:p>
                  </a:txBody>
                  <a:tcPr marL="0" marR="0" marT="69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679964">
                <a:tc gridSpan="3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T</a:t>
                      </a:r>
                      <a:r>
                        <a:rPr sz="2600" spc="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i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rana,</a:t>
                      </a:r>
                      <a:r>
                        <a:rPr sz="2600" spc="-14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5</a:t>
                      </a:r>
                      <a:r>
                        <a:rPr sz="2600" spc="-13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–</a:t>
                      </a:r>
                      <a:r>
                        <a:rPr sz="2600" spc="-13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6</a:t>
                      </a:r>
                      <a:r>
                        <a:rPr sz="2600" spc="-13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December</a:t>
                      </a:r>
                      <a:r>
                        <a:rPr sz="2600" spc="-14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spc="-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2022</a:t>
                      </a:r>
                      <a:endParaRPr sz="2600" dirty="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7692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16636" y="191770"/>
          <a:ext cx="10094594" cy="5031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62165"/>
                <a:gridCol w="2932429"/>
              </a:tblGrid>
              <a:tr h="503174">
                <a:tc>
                  <a:txBody>
                    <a:bodyPr/>
                    <a:lstStyle/>
                    <a:p>
                      <a:pPr marL="742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Moti</a:t>
                      </a:r>
                      <a:r>
                        <a:rPr sz="3000" spc="1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v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</a:t>
                      </a:r>
                      <a:r>
                        <a:rPr sz="3000" spc="-1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io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n</a:t>
                      </a:r>
                      <a:r>
                        <a:rPr sz="3000" spc="-14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an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d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th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ai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</a:t>
                      </a:r>
                      <a:r>
                        <a:rPr sz="3000" spc="-14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o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f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th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Paper</a:t>
                      </a:r>
                      <a:endParaRPr sz="3000">
                        <a:latin typeface="Arial MT"/>
                        <a:cs typeface="Arial MT"/>
                      </a:endParaRPr>
                    </a:p>
                  </a:txBody>
                  <a:tcPr marL="0" marR="0" marT="4445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1069" y="191770"/>
            <a:ext cx="704215" cy="49720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124454" y="885698"/>
            <a:ext cx="2086610" cy="251460"/>
          </a:xfrm>
          <a:custGeom>
            <a:avLst/>
            <a:gdLst/>
            <a:ahLst/>
            <a:cxnLst/>
            <a:rect l="l" t="t" r="r" b="b"/>
            <a:pathLst>
              <a:path w="2086610" h="251459">
                <a:moveTo>
                  <a:pt x="2086610" y="0"/>
                </a:moveTo>
                <a:lnTo>
                  <a:pt x="0" y="0"/>
                </a:lnTo>
                <a:lnTo>
                  <a:pt x="0" y="251459"/>
                </a:lnTo>
                <a:lnTo>
                  <a:pt x="2086610" y="251459"/>
                </a:lnTo>
                <a:lnTo>
                  <a:pt x="208661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93126" y="1137158"/>
            <a:ext cx="463550" cy="245745"/>
          </a:xfrm>
          <a:custGeom>
            <a:avLst/>
            <a:gdLst/>
            <a:ahLst/>
            <a:cxnLst/>
            <a:rect l="l" t="t" r="r" b="b"/>
            <a:pathLst>
              <a:path w="463550" h="245744">
                <a:moveTo>
                  <a:pt x="463296" y="0"/>
                </a:moveTo>
                <a:lnTo>
                  <a:pt x="0" y="0"/>
                </a:lnTo>
                <a:lnTo>
                  <a:pt x="0" y="245363"/>
                </a:lnTo>
                <a:lnTo>
                  <a:pt x="463296" y="245363"/>
                </a:lnTo>
                <a:lnTo>
                  <a:pt x="46329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0851" y="2101926"/>
            <a:ext cx="1372235" cy="253365"/>
          </a:xfrm>
          <a:custGeom>
            <a:avLst/>
            <a:gdLst/>
            <a:ahLst/>
            <a:cxnLst/>
            <a:rect l="l" t="t" r="r" b="b"/>
            <a:pathLst>
              <a:path w="1372235" h="253364">
                <a:moveTo>
                  <a:pt x="1371854" y="0"/>
                </a:moveTo>
                <a:lnTo>
                  <a:pt x="0" y="0"/>
                </a:lnTo>
                <a:lnTo>
                  <a:pt x="0" y="253288"/>
                </a:lnTo>
                <a:lnTo>
                  <a:pt x="1371854" y="253288"/>
                </a:lnTo>
                <a:lnTo>
                  <a:pt x="1371854" y="0"/>
                </a:lnTo>
                <a:close/>
              </a:path>
            </a:pathLst>
          </a:custGeom>
          <a:solidFill>
            <a:srgbClr val="800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38404" y="850138"/>
            <a:ext cx="9839325" cy="2626360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281940" marR="5080" indent="-269875" algn="just">
              <a:lnSpc>
                <a:spcPct val="93100"/>
              </a:lnSpc>
              <a:spcBef>
                <a:spcPts val="244"/>
              </a:spcBef>
              <a:buClr>
                <a:srgbClr val="006600"/>
              </a:buClr>
              <a:buFont typeface="Wingdings"/>
              <a:buChar char=""/>
              <a:tabLst>
                <a:tab pos="282575" algn="l"/>
              </a:tabLst>
            </a:pPr>
            <a:r>
              <a:rPr sz="1700" b="1" dirty="0">
                <a:latin typeface="Times New Roman"/>
                <a:cs typeface="Times New Roman"/>
              </a:rPr>
              <a:t>As</a:t>
            </a:r>
            <a:r>
              <a:rPr sz="1700" b="1" spc="10" dirty="0">
                <a:latin typeface="Times New Roman"/>
                <a:cs typeface="Times New Roman"/>
              </a:rPr>
              <a:t> </a:t>
            </a:r>
            <a:r>
              <a:rPr sz="1700" b="1" spc="45" dirty="0">
                <a:latin typeface="Times New Roman"/>
                <a:cs typeface="Times New Roman"/>
              </a:rPr>
              <a:t>the</a:t>
            </a:r>
            <a:r>
              <a:rPr sz="1700" b="1" spc="5" dirty="0">
                <a:latin typeface="Times New Roman"/>
                <a:cs typeface="Times New Roman"/>
              </a:rPr>
              <a:t> authors</a:t>
            </a:r>
            <a:r>
              <a:rPr sz="1700" b="1" spc="20" dirty="0">
                <a:latin typeface="Times New Roman"/>
                <a:cs typeface="Times New Roman"/>
              </a:rPr>
              <a:t> </a:t>
            </a:r>
            <a:r>
              <a:rPr sz="1700" b="1" spc="15" dirty="0">
                <a:latin typeface="Times New Roman"/>
                <a:cs typeface="Times New Roman"/>
              </a:rPr>
              <a:t>stated</a:t>
            </a:r>
            <a:r>
              <a:rPr sz="1700" spc="15" dirty="0">
                <a:latin typeface="Times New Roman"/>
                <a:cs typeface="Times New Roman"/>
              </a:rPr>
              <a:t>:</a:t>
            </a:r>
            <a:r>
              <a:rPr sz="1700" spc="-15" dirty="0">
                <a:latin typeface="Times New Roman"/>
                <a:cs typeface="Times New Roman"/>
              </a:rPr>
              <a:t> “…</a:t>
            </a:r>
            <a:r>
              <a:rPr sz="1700" spc="-15" dirty="0">
                <a:solidFill>
                  <a:srgbClr val="FFFFFF"/>
                </a:solidFill>
                <a:latin typeface="Times New Roman"/>
                <a:cs typeface="Times New Roman"/>
              </a:rPr>
              <a:t>Sovereign</a:t>
            </a:r>
            <a:r>
              <a:rPr sz="17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FFFF"/>
                </a:solidFill>
                <a:latin typeface="Times New Roman"/>
                <a:cs typeface="Times New Roman"/>
              </a:rPr>
              <a:t>bond</a:t>
            </a:r>
            <a:r>
              <a:rPr sz="17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FFFF"/>
                </a:solidFill>
                <a:latin typeface="Times New Roman"/>
                <a:cs typeface="Times New Roman"/>
              </a:rPr>
              <a:t>spreads</a:t>
            </a:r>
            <a:r>
              <a:rPr sz="17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65" dirty="0">
                <a:latin typeface="Times New Roman"/>
                <a:cs typeface="Times New Roman"/>
              </a:rPr>
              <a:t>(</a:t>
            </a:r>
            <a:r>
              <a:rPr sz="1700" spc="-65" dirty="0">
                <a:solidFill>
                  <a:srgbClr val="00AFEF"/>
                </a:solidFill>
                <a:latin typeface="Times New Roman"/>
                <a:cs typeface="Times New Roman"/>
              </a:rPr>
              <a:t>SBS</a:t>
            </a:r>
            <a:r>
              <a:rPr sz="1700" spc="-65" dirty="0">
                <a:latin typeface="Times New Roman"/>
                <a:cs typeface="Times New Roman"/>
              </a:rPr>
              <a:t>)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over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some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credit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risk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free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(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SRF</a:t>
            </a:r>
            <a:r>
              <a:rPr sz="1700" spc="-15" dirty="0">
                <a:latin typeface="Times New Roman"/>
                <a:cs typeface="Times New Roman"/>
              </a:rPr>
              <a:t>)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rate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are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used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as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an </a:t>
            </a:r>
            <a:r>
              <a:rPr sz="1700" spc="-409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indicator </a:t>
            </a:r>
            <a:r>
              <a:rPr sz="1700" spc="-55" dirty="0">
                <a:latin typeface="Times New Roman"/>
                <a:cs typeface="Times New Roman"/>
              </a:rPr>
              <a:t>of </a:t>
            </a:r>
            <a:r>
              <a:rPr sz="1700" spc="10" dirty="0">
                <a:latin typeface="Times New Roman"/>
                <a:cs typeface="Times New Roman"/>
              </a:rPr>
              <a:t>sovereign </a:t>
            </a:r>
            <a:r>
              <a:rPr sz="1700" spc="20" dirty="0">
                <a:latin typeface="Times New Roman"/>
                <a:cs typeface="Times New Roman"/>
              </a:rPr>
              <a:t>credit risk </a:t>
            </a:r>
            <a:r>
              <a:rPr sz="1700" spc="-35" dirty="0">
                <a:latin typeface="Times New Roman"/>
                <a:cs typeface="Times New Roman"/>
              </a:rPr>
              <a:t>(</a:t>
            </a:r>
            <a:r>
              <a:rPr sz="1700" spc="-35" dirty="0">
                <a:solidFill>
                  <a:srgbClr val="00AFEF"/>
                </a:solidFill>
                <a:latin typeface="Times New Roman"/>
                <a:cs typeface="Times New Roman"/>
              </a:rPr>
              <a:t>SCR</a:t>
            </a:r>
            <a:r>
              <a:rPr sz="1700" spc="-35" dirty="0">
                <a:latin typeface="Times New Roman"/>
                <a:cs typeface="Times New Roman"/>
              </a:rPr>
              <a:t>) </a:t>
            </a:r>
            <a:r>
              <a:rPr sz="1700" spc="15" dirty="0">
                <a:latin typeface="Times New Roman"/>
                <a:cs typeface="Times New Roman"/>
              </a:rPr>
              <a:t>and are </a:t>
            </a:r>
            <a:r>
              <a:rPr sz="1700" spc="-5" dirty="0">
                <a:latin typeface="Times New Roman"/>
                <a:cs typeface="Times New Roman"/>
              </a:rPr>
              <a:t>used </a:t>
            </a:r>
            <a:r>
              <a:rPr sz="1700" dirty="0">
                <a:latin typeface="Times New Roman"/>
                <a:cs typeface="Times New Roman"/>
              </a:rPr>
              <a:t>by </a:t>
            </a:r>
            <a:r>
              <a:rPr sz="1700" spc="15" dirty="0">
                <a:solidFill>
                  <a:srgbClr val="6F2F9F"/>
                </a:solidFill>
                <a:latin typeface="Times New Roman"/>
                <a:cs typeface="Times New Roman"/>
              </a:rPr>
              <a:t>credit </a:t>
            </a:r>
            <a:r>
              <a:rPr sz="1700" spc="45" dirty="0">
                <a:solidFill>
                  <a:srgbClr val="6F2F9F"/>
                </a:solidFill>
                <a:latin typeface="Times New Roman"/>
                <a:cs typeface="Times New Roman"/>
              </a:rPr>
              <a:t>rating </a:t>
            </a:r>
            <a:r>
              <a:rPr sz="1700" spc="-10" dirty="0">
                <a:solidFill>
                  <a:srgbClr val="6F2F9F"/>
                </a:solidFill>
                <a:latin typeface="Times New Roman"/>
                <a:cs typeface="Times New Roman"/>
              </a:rPr>
              <a:t>agencies</a:t>
            </a:r>
            <a:r>
              <a:rPr sz="1700" spc="-10" dirty="0">
                <a:latin typeface="Times New Roman"/>
                <a:cs typeface="Times New Roman"/>
              </a:rPr>
              <a:t>. 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latin typeface="Times New Roman"/>
                <a:cs typeface="Times New Roman"/>
              </a:rPr>
              <a:t>, </a:t>
            </a:r>
            <a:r>
              <a:rPr sz="1700" spc="30" dirty="0">
                <a:solidFill>
                  <a:srgbClr val="00CC00"/>
                </a:solidFill>
                <a:latin typeface="Times New Roman"/>
                <a:cs typeface="Times New Roman"/>
              </a:rPr>
              <a:t>what </a:t>
            </a:r>
            <a:r>
              <a:rPr sz="1700" dirty="0">
                <a:solidFill>
                  <a:srgbClr val="00CC00"/>
                </a:solidFill>
                <a:latin typeface="Times New Roman"/>
                <a:cs typeface="Times New Roman"/>
              </a:rPr>
              <a:t>explains </a:t>
            </a:r>
            <a:r>
              <a:rPr sz="1700" spc="-70" dirty="0">
                <a:solidFill>
                  <a:srgbClr val="00AFEF"/>
                </a:solidFill>
                <a:latin typeface="Times New Roman"/>
                <a:cs typeface="Times New Roman"/>
              </a:rPr>
              <a:t>SBS </a:t>
            </a:r>
            <a:r>
              <a:rPr sz="1700" spc="-6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CC00"/>
                </a:solidFill>
                <a:latin typeface="Times New Roman"/>
                <a:cs typeface="Times New Roman"/>
              </a:rPr>
              <a:t>remains</a:t>
            </a:r>
            <a:r>
              <a:rPr sz="1700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CC00"/>
                </a:solidFill>
                <a:latin typeface="Times New Roman"/>
                <a:cs typeface="Times New Roman"/>
              </a:rPr>
              <a:t>a</a:t>
            </a:r>
            <a:r>
              <a:rPr sz="1700" spc="-2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00CC00"/>
                </a:solidFill>
                <a:latin typeface="Times New Roman"/>
                <a:cs typeface="Times New Roman"/>
              </a:rPr>
              <a:t>conventional</a:t>
            </a:r>
            <a:r>
              <a:rPr sz="1700" spc="-2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00CC00"/>
                </a:solidFill>
                <a:latin typeface="Times New Roman"/>
                <a:cs typeface="Times New Roman"/>
              </a:rPr>
              <a:t>wisdom</a:t>
            </a:r>
            <a:r>
              <a:rPr sz="1700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CC00"/>
                </a:solidFill>
                <a:latin typeface="Times New Roman"/>
                <a:cs typeface="Times New Roman"/>
              </a:rPr>
              <a:t>given</a:t>
            </a:r>
            <a:r>
              <a:rPr sz="1700" spc="-1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60" dirty="0">
                <a:solidFill>
                  <a:srgbClr val="00CC00"/>
                </a:solidFill>
                <a:latin typeface="Times New Roman"/>
                <a:cs typeface="Times New Roman"/>
              </a:rPr>
              <a:t>that</a:t>
            </a:r>
            <a:r>
              <a:rPr sz="1700" spc="-2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CC00"/>
                </a:solidFill>
                <a:latin typeface="Times New Roman"/>
                <a:cs typeface="Times New Roman"/>
              </a:rPr>
              <a:t>credit</a:t>
            </a:r>
            <a:r>
              <a:rPr sz="1700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CC00"/>
                </a:solidFill>
                <a:latin typeface="Times New Roman"/>
                <a:cs typeface="Times New Roman"/>
              </a:rPr>
              <a:t>ratings</a:t>
            </a:r>
            <a:r>
              <a:rPr sz="1700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CC00"/>
                </a:solidFill>
                <a:latin typeface="Times New Roman"/>
                <a:cs typeface="Times New Roman"/>
              </a:rPr>
              <a:t>and</a:t>
            </a:r>
            <a:r>
              <a:rPr sz="1700" spc="-3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CC00"/>
                </a:solidFill>
                <a:latin typeface="Times New Roman"/>
                <a:cs typeface="Times New Roman"/>
              </a:rPr>
              <a:t>the</a:t>
            </a:r>
            <a:r>
              <a:rPr sz="1700" spc="-2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00CC00"/>
                </a:solidFill>
                <a:latin typeface="Times New Roman"/>
                <a:cs typeface="Times New Roman"/>
              </a:rPr>
              <a:t>market’s</a:t>
            </a:r>
            <a:r>
              <a:rPr sz="1700" spc="-3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CC00"/>
                </a:solidFill>
                <a:latin typeface="Times New Roman"/>
                <a:cs typeface="Times New Roman"/>
              </a:rPr>
              <a:t>pricing</a:t>
            </a:r>
            <a:r>
              <a:rPr sz="1700" spc="-3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55" dirty="0">
                <a:solidFill>
                  <a:srgbClr val="00CC00"/>
                </a:solidFill>
                <a:latin typeface="Times New Roman"/>
                <a:cs typeface="Times New Roman"/>
              </a:rPr>
              <a:t>of</a:t>
            </a:r>
            <a:r>
              <a:rPr sz="1700" spc="-2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CC00"/>
                </a:solidFill>
                <a:latin typeface="Times New Roman"/>
                <a:cs typeface="Times New Roman"/>
              </a:rPr>
              <a:t>credit</a:t>
            </a:r>
            <a:r>
              <a:rPr sz="1700" spc="-1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CC00"/>
                </a:solidFill>
                <a:latin typeface="Times New Roman"/>
                <a:cs typeface="Times New Roman"/>
              </a:rPr>
              <a:t>risk</a:t>
            </a:r>
            <a:r>
              <a:rPr sz="1700" spc="-10" dirty="0">
                <a:solidFill>
                  <a:srgbClr val="00CC00"/>
                </a:solidFill>
                <a:latin typeface="Times New Roman"/>
                <a:cs typeface="Times New Roman"/>
              </a:rPr>
              <a:t> do </a:t>
            </a:r>
            <a:r>
              <a:rPr sz="1700" spc="40" dirty="0">
                <a:solidFill>
                  <a:srgbClr val="00CC00"/>
                </a:solidFill>
                <a:latin typeface="Times New Roman"/>
                <a:cs typeface="Times New Roman"/>
              </a:rPr>
              <a:t>not</a:t>
            </a:r>
            <a:r>
              <a:rPr sz="1700" spc="-1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00CC00"/>
                </a:solidFill>
                <a:latin typeface="Times New Roman"/>
                <a:cs typeface="Times New Roman"/>
              </a:rPr>
              <a:t>always </a:t>
            </a:r>
            <a:r>
              <a:rPr sz="1700" spc="-415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00CC00"/>
                </a:solidFill>
                <a:latin typeface="Times New Roman"/>
                <a:cs typeface="Times New Roman"/>
              </a:rPr>
              <a:t>move</a:t>
            </a:r>
            <a:r>
              <a:rPr sz="170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CC00"/>
                </a:solidFill>
                <a:latin typeface="Times New Roman"/>
                <a:cs typeface="Times New Roman"/>
              </a:rPr>
              <a:t>in</a:t>
            </a:r>
            <a:r>
              <a:rPr sz="1700" spc="-10" dirty="0">
                <a:solidFill>
                  <a:srgbClr val="00CC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CC00"/>
                </a:solidFill>
                <a:latin typeface="Times New Roman"/>
                <a:cs typeface="Times New Roman"/>
              </a:rPr>
              <a:t>tandem</a:t>
            </a:r>
            <a:r>
              <a:rPr sz="1700" spc="10" dirty="0">
                <a:latin typeface="Times New Roman"/>
                <a:cs typeface="Times New Roman"/>
              </a:rPr>
              <a:t>.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06600"/>
              </a:buClr>
              <a:buFont typeface="Wingdings"/>
              <a:buChar char=""/>
            </a:pPr>
            <a:endParaRPr sz="1750" dirty="0">
              <a:latin typeface="Times New Roman"/>
              <a:cs typeface="Times New Roman"/>
            </a:endParaRPr>
          </a:p>
          <a:p>
            <a:pPr marL="281940" marR="9525" indent="-269875" algn="just">
              <a:lnSpc>
                <a:spcPts val="1900"/>
              </a:lnSpc>
              <a:buClr>
                <a:srgbClr val="006600"/>
              </a:buClr>
              <a:buFont typeface="Wingdings"/>
              <a:buChar char=""/>
              <a:tabLst>
                <a:tab pos="282575" algn="l"/>
              </a:tabLst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HYPOTHYSE</a:t>
            </a:r>
            <a:r>
              <a:rPr sz="1700" dirty="0">
                <a:latin typeface="Times New Roman"/>
                <a:cs typeface="Times New Roman"/>
              </a:rPr>
              <a:t>: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besides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credit</a:t>
            </a:r>
            <a:r>
              <a:rPr sz="1700" spc="20" dirty="0">
                <a:latin typeface="Times New Roman"/>
                <a:cs typeface="Times New Roman"/>
              </a:rPr>
              <a:t> </a:t>
            </a:r>
            <a:r>
              <a:rPr sz="1700" spc="30" dirty="0">
                <a:latin typeface="Times New Roman"/>
                <a:cs typeface="Times New Roman"/>
              </a:rPr>
              <a:t>ratings,</a:t>
            </a:r>
            <a:r>
              <a:rPr sz="1700" spc="35" dirty="0"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6FC0"/>
                </a:solidFill>
                <a:latin typeface="Times New Roman"/>
                <a:cs typeface="Times New Roman"/>
              </a:rPr>
              <a:t>some</a:t>
            </a:r>
            <a:r>
              <a:rPr sz="17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006FC0"/>
                </a:solidFill>
                <a:latin typeface="Times New Roman"/>
                <a:cs typeface="Times New Roman"/>
              </a:rPr>
              <a:t>other</a:t>
            </a:r>
            <a:r>
              <a:rPr sz="1700" spc="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6FC0"/>
                </a:solidFill>
                <a:latin typeface="Times New Roman"/>
                <a:cs typeface="Times New Roman"/>
              </a:rPr>
              <a:t>explanatory</a:t>
            </a:r>
            <a:r>
              <a:rPr sz="1700" spc="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6FC0"/>
                </a:solidFill>
                <a:latin typeface="Times New Roman"/>
                <a:cs typeface="Times New Roman"/>
              </a:rPr>
              <a:t>variables</a:t>
            </a:r>
            <a:r>
              <a:rPr sz="17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are</a:t>
            </a:r>
            <a:r>
              <a:rPr sz="1700" spc="20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useful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in</a:t>
            </a:r>
            <a:r>
              <a:rPr sz="1700" spc="15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explaining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the </a:t>
            </a:r>
            <a:r>
              <a:rPr sz="1700" spc="4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variability</a:t>
            </a:r>
            <a:r>
              <a:rPr sz="1700" spc="-5" dirty="0">
                <a:latin typeface="Times New Roman"/>
                <a:cs typeface="Times New Roman"/>
              </a:rPr>
              <a:t> </a:t>
            </a:r>
            <a:r>
              <a:rPr sz="1700" spc="-60" dirty="0">
                <a:latin typeface="Times New Roman"/>
                <a:cs typeface="Times New Roman"/>
              </a:rPr>
              <a:t>of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the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lang="en-GB" sz="1700" spc="10" dirty="0" smtClean="0">
                <a:latin typeface="Times New Roman"/>
                <a:cs typeface="Times New Roman"/>
              </a:rPr>
              <a:t>SBS</a:t>
            </a:r>
            <a:r>
              <a:rPr sz="1700" spc="-15" dirty="0" smtClean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over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some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risk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free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rate.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06600"/>
              </a:buClr>
              <a:buFont typeface="Wingdings"/>
              <a:buChar char=""/>
            </a:pPr>
            <a:endParaRPr sz="1550" dirty="0">
              <a:latin typeface="Times New Roman"/>
              <a:cs typeface="Times New Roman"/>
            </a:endParaRPr>
          </a:p>
          <a:p>
            <a:pPr marL="281940" indent="-269875">
              <a:lnSpc>
                <a:spcPct val="100000"/>
              </a:lnSpc>
              <a:buClr>
                <a:srgbClr val="006600"/>
              </a:buClr>
              <a:buFont typeface="Wingdings"/>
              <a:buChar char=""/>
              <a:tabLst>
                <a:tab pos="281940" algn="l"/>
                <a:tab pos="282575" algn="l"/>
              </a:tabLst>
            </a:pPr>
            <a:r>
              <a:rPr sz="1700" b="1" spc="10" dirty="0">
                <a:solidFill>
                  <a:srgbClr val="FF33CC"/>
                </a:solidFill>
                <a:latin typeface="Times New Roman"/>
                <a:cs typeface="Times New Roman"/>
              </a:rPr>
              <a:t>PURPOSE</a:t>
            </a:r>
            <a:r>
              <a:rPr sz="1700" b="1" spc="5" dirty="0">
                <a:solidFill>
                  <a:srgbClr val="FF33CC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33CC"/>
                </a:solidFill>
                <a:latin typeface="Times New Roman"/>
                <a:cs typeface="Times New Roman"/>
              </a:rPr>
              <a:t>OF</a:t>
            </a:r>
            <a:r>
              <a:rPr sz="1700" b="1" spc="5" dirty="0">
                <a:solidFill>
                  <a:srgbClr val="FF33CC"/>
                </a:solidFill>
                <a:latin typeface="Times New Roman"/>
                <a:cs typeface="Times New Roman"/>
              </a:rPr>
              <a:t> </a:t>
            </a:r>
            <a:r>
              <a:rPr sz="1700" b="1" spc="20" dirty="0">
                <a:solidFill>
                  <a:srgbClr val="FF33CC"/>
                </a:solidFill>
                <a:latin typeface="Times New Roman"/>
                <a:cs typeface="Times New Roman"/>
              </a:rPr>
              <a:t>THIS</a:t>
            </a:r>
            <a:r>
              <a:rPr sz="1700" b="1" spc="10" dirty="0">
                <a:solidFill>
                  <a:srgbClr val="FF33CC"/>
                </a:solidFill>
                <a:latin typeface="Times New Roman"/>
                <a:cs typeface="Times New Roman"/>
              </a:rPr>
              <a:t> </a:t>
            </a:r>
            <a:r>
              <a:rPr sz="1700" b="1" spc="-25" dirty="0">
                <a:solidFill>
                  <a:srgbClr val="FF33CC"/>
                </a:solidFill>
                <a:latin typeface="Times New Roman"/>
                <a:cs typeface="Times New Roman"/>
              </a:rPr>
              <a:t>PAPER:</a:t>
            </a:r>
            <a:endParaRPr sz="1700" dirty="0">
              <a:latin typeface="Times New Roman"/>
              <a:cs typeface="Times New Roman"/>
            </a:endParaRPr>
          </a:p>
          <a:p>
            <a:pPr marL="733425" lvl="1" indent="-271780">
              <a:lnSpc>
                <a:spcPct val="100000"/>
              </a:lnSpc>
              <a:spcBef>
                <a:spcPts val="1045"/>
              </a:spcBef>
              <a:buClr>
                <a:srgbClr val="006600"/>
              </a:buClr>
              <a:buFont typeface="Wingdings"/>
              <a:buChar char=""/>
              <a:tabLst>
                <a:tab pos="733425" algn="l"/>
                <a:tab pos="734060" algn="l"/>
              </a:tabLst>
            </a:pPr>
            <a:r>
              <a:rPr sz="1700" spc="80" dirty="0">
                <a:latin typeface="Times New Roman"/>
                <a:cs typeface="Times New Roman"/>
              </a:rPr>
              <a:t>To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explain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economies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sovereign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bond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spreads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over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the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US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25" dirty="0">
                <a:latin typeface="Times New Roman"/>
                <a:cs typeface="Times New Roman"/>
              </a:rPr>
              <a:t>government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rates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by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introducing,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in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addition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38748" y="3479876"/>
            <a:ext cx="464820" cy="244475"/>
          </a:xfrm>
          <a:custGeom>
            <a:avLst/>
            <a:gdLst/>
            <a:ahLst/>
            <a:cxnLst/>
            <a:rect l="l" t="t" r="r" b="b"/>
            <a:pathLst>
              <a:path w="464820" h="244475">
                <a:moveTo>
                  <a:pt x="464820" y="0"/>
                </a:moveTo>
                <a:lnTo>
                  <a:pt x="0" y="0"/>
                </a:lnTo>
                <a:lnTo>
                  <a:pt x="0" y="244144"/>
                </a:lnTo>
                <a:lnTo>
                  <a:pt x="464820" y="244144"/>
                </a:lnTo>
                <a:lnTo>
                  <a:pt x="46482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59242" y="3479876"/>
            <a:ext cx="577850" cy="244475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05"/>
              </a:lnSpc>
            </a:pPr>
            <a:r>
              <a:rPr sz="17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B</a:t>
            </a:r>
            <a:r>
              <a:rPr sz="17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LUE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59560" y="3437001"/>
            <a:ext cx="911860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659370" algn="l"/>
              </a:tabLst>
            </a:pPr>
            <a:r>
              <a:rPr sz="1700" spc="45" dirty="0">
                <a:latin typeface="Times New Roman"/>
                <a:cs typeface="Times New Roman"/>
              </a:rPr>
              <a:t>to</a:t>
            </a:r>
            <a:r>
              <a:rPr sz="1700" spc="254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credit</a:t>
            </a:r>
            <a:r>
              <a:rPr sz="1700" spc="254" dirty="0">
                <a:latin typeface="Times New Roman"/>
                <a:cs typeface="Times New Roman"/>
              </a:rPr>
              <a:t> </a:t>
            </a:r>
            <a:r>
              <a:rPr sz="1700" spc="30" dirty="0">
                <a:latin typeface="Times New Roman"/>
                <a:cs typeface="Times New Roman"/>
              </a:rPr>
              <a:t>ratings,</a:t>
            </a:r>
            <a:r>
              <a:rPr sz="1700" spc="23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some</a:t>
            </a:r>
            <a:r>
              <a:rPr sz="1700" spc="254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other</a:t>
            </a:r>
            <a:r>
              <a:rPr sz="1700" spc="23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explanatory</a:t>
            </a:r>
            <a:r>
              <a:rPr sz="1700" spc="254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factors;</a:t>
            </a:r>
            <a:r>
              <a:rPr sz="1700" spc="240" dirty="0">
                <a:latin typeface="Times New Roman"/>
                <a:cs typeface="Times New Roman"/>
              </a:rPr>
              <a:t> 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1700" spc="2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1700" spc="25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your</a:t>
            </a:r>
            <a:r>
              <a:rPr sz="1700" spc="2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coefficient	</a:t>
            </a:r>
            <a:r>
              <a:rPr sz="1700" spc="-65" dirty="0">
                <a:solidFill>
                  <a:srgbClr val="FF0000"/>
                </a:solidFill>
                <a:latin typeface="Times New Roman"/>
                <a:cs typeface="Times New Roman"/>
              </a:rPr>
              <a:t>if</a:t>
            </a:r>
            <a:r>
              <a:rPr sz="1700" spc="2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you</a:t>
            </a:r>
            <a:r>
              <a:rPr sz="1700" spc="2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1700" spc="2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using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72260" y="3724021"/>
            <a:ext cx="4293870" cy="239395"/>
          </a:xfrm>
          <a:prstGeom prst="rect">
            <a:avLst/>
          </a:prstGeom>
          <a:solidFill>
            <a:srgbClr val="00008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70"/>
              </a:lnSpc>
            </a:pPr>
            <a:r>
              <a:rPr sz="1700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dummy</a:t>
            </a:r>
            <a:r>
              <a:rPr sz="1700" spc="-5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FFFF"/>
                </a:solidFill>
                <a:latin typeface="Times New Roman"/>
                <a:cs typeface="Times New Roman"/>
              </a:rPr>
              <a:t>or</a:t>
            </a:r>
            <a:r>
              <a:rPr sz="1700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FFFF"/>
                </a:solidFill>
                <a:latin typeface="Times New Roman"/>
                <a:cs typeface="Times New Roman"/>
              </a:rPr>
              <a:t>qualitative</a:t>
            </a:r>
            <a:r>
              <a:rPr sz="1700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FFFF"/>
                </a:solidFill>
                <a:latin typeface="Times New Roman"/>
                <a:cs typeface="Times New Roman"/>
              </a:rPr>
              <a:t>and</a:t>
            </a:r>
            <a:r>
              <a:rPr sz="1700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FFFF"/>
                </a:solidFill>
                <a:latin typeface="Times New Roman"/>
                <a:cs typeface="Times New Roman"/>
              </a:rPr>
              <a:t>institutional</a:t>
            </a:r>
            <a:r>
              <a:rPr sz="1700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FFFF"/>
                </a:solidFill>
                <a:latin typeface="Times New Roman"/>
                <a:cs typeface="Times New Roman"/>
              </a:rPr>
              <a:t>indicators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00242" y="3676269"/>
            <a:ext cx="477774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on</a:t>
            </a:r>
            <a:r>
              <a:rPr sz="17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their</a:t>
            </a:r>
            <a:r>
              <a:rPr sz="17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own,</a:t>
            </a:r>
            <a:r>
              <a:rPr sz="17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without</a:t>
            </a:r>
            <a:r>
              <a:rPr sz="17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some</a:t>
            </a:r>
            <a:r>
              <a:rPr sz="17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macro/financial</a:t>
            </a:r>
            <a:r>
              <a:rPr sz="17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indicators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59560" y="3915536"/>
            <a:ext cx="201422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included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model?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698613" y="4345813"/>
            <a:ext cx="464184" cy="251460"/>
          </a:xfrm>
          <a:custGeom>
            <a:avLst/>
            <a:gdLst/>
            <a:ahLst/>
            <a:cxnLst/>
            <a:rect l="l" t="t" r="r" b="b"/>
            <a:pathLst>
              <a:path w="464184" h="251460">
                <a:moveTo>
                  <a:pt x="463600" y="0"/>
                </a:moveTo>
                <a:lnTo>
                  <a:pt x="0" y="0"/>
                </a:lnTo>
                <a:lnTo>
                  <a:pt x="0" y="251459"/>
                </a:lnTo>
                <a:lnTo>
                  <a:pt x="463600" y="251459"/>
                </a:lnTo>
                <a:lnTo>
                  <a:pt x="4636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87983" y="4310253"/>
            <a:ext cx="9389110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3845" indent="-271780">
              <a:lnSpc>
                <a:spcPct val="100000"/>
              </a:lnSpc>
              <a:spcBef>
                <a:spcPts val="100"/>
              </a:spcBef>
              <a:buClr>
                <a:srgbClr val="006600"/>
              </a:buClr>
              <a:buFont typeface="Wingdings"/>
              <a:buChar char=""/>
              <a:tabLst>
                <a:tab pos="283845" algn="l"/>
                <a:tab pos="284480" algn="l"/>
              </a:tabLst>
            </a:pPr>
            <a:r>
              <a:rPr sz="1700" spc="80" dirty="0">
                <a:latin typeface="Times New Roman"/>
                <a:cs typeface="Times New Roman"/>
              </a:rPr>
              <a:t>To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quantify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properly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the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credit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ratings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other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-25" dirty="0">
                <a:latin typeface="Times New Roman"/>
                <a:cs typeface="Times New Roman"/>
              </a:rPr>
              <a:t>factors’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-25" dirty="0">
                <a:latin typeface="Times New Roman"/>
                <a:cs typeface="Times New Roman"/>
              </a:rPr>
              <a:t>effects</a:t>
            </a:r>
            <a:r>
              <a:rPr sz="1700" spc="-7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on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spread;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17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refers</a:t>
            </a:r>
            <a:r>
              <a:rPr sz="17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how</a:t>
            </a:r>
            <a:r>
              <a:rPr sz="17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you</a:t>
            </a:r>
            <a:r>
              <a:rPr sz="17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solve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7983" y="4415637"/>
            <a:ext cx="9388475" cy="812800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283845">
              <a:lnSpc>
                <a:spcPct val="100000"/>
              </a:lnSpc>
              <a:spcBef>
                <a:spcPts val="1155"/>
              </a:spcBef>
            </a:pP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it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from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model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specification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point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view,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rather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than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creating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better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credit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rating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instrument</a:t>
            </a:r>
            <a:r>
              <a:rPr sz="1700" spc="30" dirty="0">
                <a:latin typeface="Times New Roman"/>
                <a:cs typeface="Times New Roman"/>
              </a:rPr>
              <a:t>.</a:t>
            </a:r>
            <a:endParaRPr sz="1700">
              <a:latin typeface="Times New Roman"/>
              <a:cs typeface="Times New Roman"/>
            </a:endParaRPr>
          </a:p>
          <a:p>
            <a:pPr marL="283845" indent="-271780">
              <a:lnSpc>
                <a:spcPct val="100000"/>
              </a:lnSpc>
              <a:spcBef>
                <a:spcPts val="1060"/>
              </a:spcBef>
              <a:buClr>
                <a:srgbClr val="006600"/>
              </a:buClr>
              <a:buFont typeface="Wingdings"/>
              <a:buChar char=""/>
              <a:tabLst>
                <a:tab pos="283845" algn="l"/>
                <a:tab pos="284480" algn="l"/>
              </a:tabLst>
            </a:pPr>
            <a:r>
              <a:rPr sz="1700" spc="80" dirty="0">
                <a:latin typeface="Times New Roman"/>
                <a:cs typeface="Times New Roman"/>
              </a:rPr>
              <a:t>To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make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an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econometric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modelling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inference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-25" dirty="0">
                <a:latin typeface="Times New Roman"/>
                <a:cs typeface="Times New Roman"/>
              </a:rPr>
              <a:t>case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for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cheaper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sovereign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borrowings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given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the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credit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59560" y="5182361"/>
            <a:ext cx="5652770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50" dirty="0">
                <a:latin typeface="Times New Roman"/>
                <a:cs typeface="Times New Roman"/>
              </a:rPr>
              <a:t>rating</a:t>
            </a:r>
            <a:r>
              <a:rPr sz="1700" spc="28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275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the</a:t>
            </a:r>
            <a:r>
              <a:rPr sz="1700" spc="28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hardship</a:t>
            </a:r>
            <a:r>
              <a:rPr sz="1700" spc="280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caused</a:t>
            </a:r>
            <a:r>
              <a:rPr sz="1700" spc="27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by</a:t>
            </a:r>
            <a:r>
              <a:rPr sz="1700" spc="29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the</a:t>
            </a:r>
            <a:r>
              <a:rPr sz="1700" spc="275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actual</a:t>
            </a:r>
            <a:r>
              <a:rPr sz="1700" spc="26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Covid-19</a:t>
            </a:r>
            <a:r>
              <a:rPr sz="1700" spc="285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crisis;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87844" y="5230114"/>
            <a:ext cx="3388995" cy="241300"/>
          </a:xfrm>
          <a:prstGeom prst="rect">
            <a:avLst/>
          </a:prstGeom>
          <a:solidFill>
            <a:srgbClr val="808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70"/>
              </a:lnSpc>
            </a:pPr>
            <a:r>
              <a:rPr sz="1700" spc="-20" dirty="0">
                <a:solidFill>
                  <a:srgbClr val="FFFFFF"/>
                </a:solidFill>
                <a:latin typeface="Times New Roman"/>
                <a:cs typeface="Times New Roman"/>
              </a:rPr>
              <a:t>YES,</a:t>
            </a:r>
            <a:r>
              <a:rPr sz="1700" spc="2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FFFF"/>
                </a:solidFill>
                <a:latin typeface="Times New Roman"/>
                <a:cs typeface="Times New Roman"/>
              </a:rPr>
              <a:t>because</a:t>
            </a:r>
            <a:r>
              <a:rPr sz="1700" spc="2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FFFF"/>
                </a:solidFill>
                <a:latin typeface="Times New Roman"/>
                <a:cs typeface="Times New Roman"/>
              </a:rPr>
              <a:t>it</a:t>
            </a:r>
            <a:r>
              <a:rPr sz="1700" spc="2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FFFF"/>
                </a:solidFill>
                <a:latin typeface="Times New Roman"/>
                <a:cs typeface="Times New Roman"/>
              </a:rPr>
              <a:t>is</a:t>
            </a:r>
            <a:r>
              <a:rPr sz="1700" spc="2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FFFF"/>
                </a:solidFill>
                <a:latin typeface="Times New Roman"/>
                <a:cs typeface="Times New Roman"/>
              </a:rPr>
              <a:t>through</a:t>
            </a:r>
            <a:r>
              <a:rPr sz="1700" spc="2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FFFF"/>
                </a:solidFill>
                <a:latin typeface="Times New Roman"/>
                <a:cs typeface="Times New Roman"/>
              </a:rPr>
              <a:t>empirical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72260" y="5470905"/>
            <a:ext cx="7801609" cy="239395"/>
          </a:xfrm>
          <a:prstGeom prst="rect">
            <a:avLst/>
          </a:prstGeom>
          <a:solidFill>
            <a:srgbClr val="808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70"/>
              </a:lnSpc>
            </a:pPr>
            <a:r>
              <a:rPr sz="1700" spc="-15" dirty="0">
                <a:solidFill>
                  <a:srgbClr val="FFFFFF"/>
                </a:solidFill>
                <a:latin typeface="Times New Roman"/>
                <a:cs typeface="Times New Roman"/>
              </a:rPr>
              <a:t>evidences</a:t>
            </a:r>
            <a:r>
              <a:rPr sz="17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60" dirty="0">
                <a:solidFill>
                  <a:srgbClr val="FFFFFF"/>
                </a:solidFill>
                <a:latin typeface="Times New Roman"/>
                <a:cs typeface="Times New Roman"/>
              </a:rPr>
              <a:t>that</a:t>
            </a:r>
            <a:r>
              <a:rPr sz="17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Times New Roman"/>
                <a:cs typeface="Times New Roman"/>
              </a:rPr>
              <a:t>we</a:t>
            </a:r>
            <a:r>
              <a:rPr sz="1700" dirty="0">
                <a:solidFill>
                  <a:srgbClr val="FFFFFF"/>
                </a:solidFill>
                <a:latin typeface="Times New Roman"/>
                <a:cs typeface="Times New Roman"/>
              </a:rPr>
              <a:t> can</a:t>
            </a:r>
            <a:r>
              <a:rPr sz="17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FFFF"/>
                </a:solidFill>
                <a:latin typeface="Times New Roman"/>
                <a:cs typeface="Times New Roman"/>
              </a:rPr>
              <a:t>support</a:t>
            </a:r>
            <a:r>
              <a:rPr sz="1700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FFFF"/>
                </a:solidFill>
                <a:latin typeface="Times New Roman"/>
                <a:cs typeface="Times New Roman"/>
              </a:rPr>
              <a:t>decision-making,</a:t>
            </a:r>
            <a:r>
              <a:rPr sz="17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FFFF"/>
                </a:solidFill>
                <a:latin typeface="Times New Roman"/>
                <a:cs typeface="Times New Roman"/>
              </a:rPr>
              <a:t>and</a:t>
            </a:r>
            <a:r>
              <a:rPr sz="17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FFFF"/>
                </a:solidFill>
                <a:latin typeface="Times New Roman"/>
                <a:cs typeface="Times New Roman"/>
              </a:rPr>
              <a:t>understand</a:t>
            </a:r>
            <a:r>
              <a:rPr sz="17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FFFF"/>
                </a:solidFill>
                <a:latin typeface="Times New Roman"/>
                <a:cs typeface="Times New Roman"/>
              </a:rPr>
              <a:t>properly</a:t>
            </a:r>
            <a:r>
              <a:rPr sz="1700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FFFF"/>
                </a:solidFill>
                <a:latin typeface="Times New Roman"/>
                <a:cs typeface="Times New Roman"/>
              </a:rPr>
              <a:t>such </a:t>
            </a:r>
            <a:r>
              <a:rPr sz="1700" spc="-10" dirty="0">
                <a:solidFill>
                  <a:srgbClr val="FFFFFF"/>
                </a:solidFill>
                <a:latin typeface="Times New Roman"/>
                <a:cs typeface="Times New Roman"/>
              </a:rPr>
              <a:t>dynamics.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4331" y="5841432"/>
            <a:ext cx="9939719" cy="10387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 algn="just">
              <a:lnSpc>
                <a:spcPts val="1960"/>
              </a:lnSpc>
              <a:spcBef>
                <a:spcPts val="100"/>
              </a:spcBef>
              <a:buClr>
                <a:srgbClr val="006600"/>
              </a:buClr>
              <a:buFont typeface="Wingdings"/>
              <a:buChar char=""/>
              <a:tabLst>
                <a:tab pos="282575" algn="l"/>
              </a:tabLst>
            </a:pPr>
            <a:r>
              <a:rPr sz="1700" b="1" spc="-30" dirty="0">
                <a:solidFill>
                  <a:srgbClr val="FF33CC"/>
                </a:solidFill>
                <a:latin typeface="Times New Roman"/>
                <a:cs typeface="Times New Roman"/>
              </a:rPr>
              <a:t>FOCUS</a:t>
            </a:r>
            <a:r>
              <a:rPr sz="1700" spc="-30" dirty="0">
                <a:latin typeface="Times New Roman"/>
                <a:cs typeface="Times New Roman"/>
              </a:rPr>
              <a:t>:</a:t>
            </a:r>
            <a:r>
              <a:rPr sz="1700" spc="65" dirty="0">
                <a:latin typeface="Times New Roman"/>
                <a:cs typeface="Times New Roman"/>
              </a:rPr>
              <a:t> </a:t>
            </a:r>
            <a:r>
              <a:rPr sz="1700" spc="-10" dirty="0" smtClean="0">
                <a:latin typeface="Times New Roman"/>
                <a:cs typeface="Times New Roman"/>
              </a:rPr>
              <a:t>Balkan</a:t>
            </a:r>
            <a:r>
              <a:rPr sz="1700" spc="50" dirty="0" smtClean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65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non-Balkan</a:t>
            </a:r>
            <a:r>
              <a:rPr sz="1700" spc="6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countries</a:t>
            </a:r>
            <a:r>
              <a:rPr sz="1700" spc="6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using</a:t>
            </a:r>
            <a:r>
              <a:rPr sz="1700" spc="7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an</a:t>
            </a:r>
            <a:r>
              <a:rPr sz="1700" spc="5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unbalance</a:t>
            </a:r>
            <a:r>
              <a:rPr sz="1700" spc="7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panel</a:t>
            </a:r>
            <a:r>
              <a:rPr sz="1700" spc="65" dirty="0">
                <a:latin typeface="Times New Roman"/>
                <a:cs typeface="Times New Roman"/>
              </a:rPr>
              <a:t> </a:t>
            </a:r>
            <a:r>
              <a:rPr sz="1700" spc="-15" dirty="0" smtClean="0">
                <a:latin typeface="Times New Roman"/>
                <a:cs typeface="Times New Roman"/>
              </a:rPr>
              <a:t>sample,</a:t>
            </a:r>
            <a:r>
              <a:rPr lang="en-GB" sz="1700" dirty="0">
                <a:latin typeface="Times New Roman"/>
                <a:cs typeface="Times New Roman"/>
              </a:rPr>
              <a:t> </a:t>
            </a:r>
            <a:r>
              <a:rPr sz="1700" spc="-20" dirty="0" smtClean="0">
                <a:latin typeface="Times New Roman"/>
                <a:cs typeface="Times New Roman"/>
              </a:rPr>
              <a:t>e.g</a:t>
            </a:r>
            <a:r>
              <a:rPr sz="1700" spc="-20" dirty="0">
                <a:latin typeface="Times New Roman"/>
                <a:cs typeface="Times New Roman"/>
              </a:rPr>
              <a:t>. </a:t>
            </a:r>
            <a:r>
              <a:rPr sz="1700" spc="-15" dirty="0">
                <a:solidFill>
                  <a:srgbClr val="006FC0"/>
                </a:solidFill>
                <a:latin typeface="Times New Roman"/>
                <a:cs typeface="Times New Roman"/>
              </a:rPr>
              <a:t>Albania</a:t>
            </a:r>
            <a:r>
              <a:rPr sz="1700" spc="-15" dirty="0">
                <a:latin typeface="Times New Roman"/>
                <a:cs typeface="Times New Roman"/>
              </a:rPr>
              <a:t>, </a:t>
            </a:r>
            <a:r>
              <a:rPr sz="1700" spc="-5" dirty="0">
                <a:solidFill>
                  <a:srgbClr val="006FC0"/>
                </a:solidFill>
                <a:latin typeface="Times New Roman"/>
                <a:cs typeface="Times New Roman"/>
              </a:rPr>
              <a:t>Bulgaria</a:t>
            </a:r>
            <a:r>
              <a:rPr sz="1700" spc="-5" dirty="0">
                <a:latin typeface="Times New Roman"/>
                <a:cs typeface="Times New Roman"/>
              </a:rPr>
              <a:t>, </a:t>
            </a:r>
            <a:r>
              <a:rPr sz="1700" spc="5" dirty="0">
                <a:solidFill>
                  <a:srgbClr val="006FC0"/>
                </a:solidFill>
                <a:latin typeface="Times New Roman"/>
                <a:cs typeface="Times New Roman"/>
              </a:rPr>
              <a:t>Croatia</a:t>
            </a:r>
            <a:r>
              <a:rPr sz="1700" spc="5" dirty="0">
                <a:latin typeface="Times New Roman"/>
                <a:cs typeface="Times New Roman"/>
              </a:rPr>
              <a:t>, </a:t>
            </a:r>
            <a:r>
              <a:rPr sz="1700" spc="35" dirty="0">
                <a:solidFill>
                  <a:srgbClr val="006FC0"/>
                </a:solidFill>
                <a:latin typeface="Times New Roman"/>
                <a:cs typeface="Times New Roman"/>
              </a:rPr>
              <a:t>Hungary </a:t>
            </a:r>
            <a:r>
              <a:rPr sz="1700" spc="55" dirty="0" smtClean="0">
                <a:solidFill>
                  <a:srgbClr val="006FC0"/>
                </a:solidFill>
                <a:latin typeface="Times New Roman"/>
                <a:cs typeface="Times New Roman"/>
              </a:rPr>
              <a:t>N</a:t>
            </a:r>
            <a:r>
              <a:rPr lang="en-GB" sz="1700" spc="55" dirty="0" smtClean="0">
                <a:solidFill>
                  <a:srgbClr val="006FC0"/>
                </a:solidFill>
                <a:latin typeface="Times New Roman"/>
                <a:cs typeface="Times New Roman"/>
              </a:rPr>
              <a:t>M</a:t>
            </a:r>
            <a:r>
              <a:rPr sz="1700" spc="-10" dirty="0" smtClean="0">
                <a:latin typeface="Times New Roman"/>
                <a:cs typeface="Times New Roman"/>
              </a:rPr>
              <a:t>, </a:t>
            </a:r>
            <a:r>
              <a:rPr sz="1700" spc="15" dirty="0">
                <a:latin typeface="Times New Roman"/>
                <a:cs typeface="Times New Roman"/>
              </a:rPr>
              <a:t>and </a:t>
            </a:r>
            <a:r>
              <a:rPr sz="1700" spc="30" dirty="0">
                <a:solidFill>
                  <a:srgbClr val="006FC0"/>
                </a:solidFill>
                <a:latin typeface="Times New Roman"/>
                <a:cs typeface="Times New Roman"/>
              </a:rPr>
              <a:t>Turkey</a:t>
            </a:r>
            <a:r>
              <a:rPr sz="1700" spc="30" dirty="0">
                <a:latin typeface="Times New Roman"/>
                <a:cs typeface="Times New Roman"/>
              </a:rPr>
              <a:t>, </a:t>
            </a:r>
            <a:r>
              <a:rPr sz="1700" spc="60" dirty="0">
                <a:latin typeface="Times New Roman"/>
                <a:cs typeface="Times New Roman"/>
              </a:rPr>
              <a:t>that </a:t>
            </a:r>
            <a:r>
              <a:rPr sz="1700" spc="10" dirty="0">
                <a:latin typeface="Times New Roman"/>
                <a:cs typeface="Times New Roman"/>
              </a:rPr>
              <a:t>consists </a:t>
            </a:r>
            <a:r>
              <a:rPr sz="1700" spc="-55" dirty="0">
                <a:latin typeface="Times New Roman"/>
                <a:cs typeface="Times New Roman"/>
              </a:rPr>
              <a:t>of 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different 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exchange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rate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regime over </a:t>
            </a:r>
            <a:r>
              <a:rPr sz="1700" spc="35" dirty="0">
                <a:solidFill>
                  <a:srgbClr val="00AFEF"/>
                </a:solidFill>
                <a:latin typeface="Times New Roman"/>
                <a:cs typeface="Times New Roman"/>
              </a:rPr>
              <a:t>the 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period 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2005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2020</a:t>
            </a:r>
            <a:r>
              <a:rPr sz="1700" spc="-15" dirty="0">
                <a:latin typeface="Times New Roman"/>
                <a:cs typeface="Times New Roman"/>
              </a:rPr>
              <a:t>. </a:t>
            </a:r>
            <a:r>
              <a:rPr lang="en-GB" sz="1700" spc="-15" dirty="0" smtClean="0">
                <a:solidFill>
                  <a:srgbClr val="00B050"/>
                </a:solidFill>
                <a:latin typeface="Times New Roman"/>
                <a:cs typeface="Times New Roman"/>
              </a:rPr>
              <a:t>BUT</a:t>
            </a:r>
            <a:r>
              <a:rPr lang="en-GB" sz="1700" spc="-15" dirty="0" smtClean="0">
                <a:latin typeface="Times New Roman"/>
                <a:cs typeface="Times New Roman"/>
              </a:rPr>
              <a:t>,</a:t>
            </a:r>
            <a:r>
              <a:rPr sz="1700" spc="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Bulgaria,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Croatia and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Hungary,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as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well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as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Turkey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emerging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markets?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focus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65" dirty="0">
                <a:solidFill>
                  <a:srgbClr val="FF0000"/>
                </a:solidFill>
                <a:latin typeface="Times New Roman"/>
                <a:cs typeface="Times New Roman"/>
              </a:rPr>
              <a:t>EU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versus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non-EU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countries</a:t>
            </a:r>
            <a:r>
              <a:rPr sz="1700" spc="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GB" sz="1700" spc="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GB" sz="1700" spc="10" dirty="0" smtClean="0">
                <a:solidFill>
                  <a:srgbClr val="00B050"/>
                </a:solidFill>
                <a:latin typeface="Times New Roman"/>
                <a:cs typeface="Times New Roman"/>
              </a:rPr>
              <a:t>Why this sample?</a:t>
            </a:r>
            <a:r>
              <a:rPr lang="en-GB" sz="1700" spc="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GB" sz="1700" spc="10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Is the sample big enough?</a:t>
            </a:r>
            <a:r>
              <a:rPr lang="en-GB" sz="1700" spc="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GB" sz="1700" spc="10" dirty="0" smtClean="0">
                <a:solidFill>
                  <a:srgbClr val="0066FF"/>
                </a:solidFill>
                <a:latin typeface="Times New Roman"/>
                <a:cs typeface="Times New Roman"/>
              </a:rPr>
              <a:t>Fixed Vs Non-Fixed Exchange rate?</a:t>
            </a:r>
            <a:endParaRPr sz="1700" dirty="0">
              <a:solidFill>
                <a:srgbClr val="0066FF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lang="en-GB" spc="-204" dirty="0">
                <a:latin typeface="Bell MT" panose="02020503060305020303" pitchFamily="18" charset="0"/>
              </a:rPr>
              <a:t>16</a:t>
            </a:r>
            <a:r>
              <a:rPr lang="en-GB" sz="1950" spc="-150" baseline="21367" dirty="0">
                <a:latin typeface="Bell MT" panose="02020503060305020303" pitchFamily="18" charset="0"/>
              </a:rPr>
              <a:t>th</a:t>
            </a:r>
            <a:r>
              <a:rPr lang="en-GB" sz="1950" spc="135" baseline="21367" dirty="0">
                <a:latin typeface="Bell MT" panose="02020503060305020303" pitchFamily="18" charset="0"/>
              </a:rPr>
              <a:t> </a:t>
            </a:r>
            <a:r>
              <a:rPr lang="en-GB" spc="-240" dirty="0">
                <a:latin typeface="Bell MT" panose="02020503060305020303" pitchFamily="18" charset="0"/>
              </a:rPr>
              <a:t>S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240" dirty="0">
                <a:latin typeface="Bell MT" panose="02020503060305020303" pitchFamily="18" charset="0"/>
              </a:rPr>
              <a:t>E</a:t>
            </a:r>
            <a:r>
              <a:rPr lang="en-GB" spc="-100" dirty="0">
                <a:latin typeface="Bell MT" panose="02020503060305020303" pitchFamily="18" charset="0"/>
              </a:rPr>
              <a:t> 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185" dirty="0">
                <a:latin typeface="Bell MT" panose="02020503060305020303" pitchFamily="18" charset="0"/>
              </a:rPr>
              <a:t>c</a:t>
            </a:r>
            <a:r>
              <a:rPr lang="en-GB" spc="-210" dirty="0">
                <a:latin typeface="Bell MT" panose="02020503060305020303" pitchFamily="18" charset="0"/>
              </a:rPr>
              <a:t>o</a:t>
            </a:r>
            <a:r>
              <a:rPr lang="en-GB" spc="-204" dirty="0">
                <a:latin typeface="Bell MT" panose="02020503060305020303" pitchFamily="18" charset="0"/>
              </a:rPr>
              <a:t>n</a:t>
            </a:r>
            <a:r>
              <a:rPr lang="en-GB" spc="-195" dirty="0">
                <a:latin typeface="Bell MT" panose="02020503060305020303" pitchFamily="18" charset="0"/>
              </a:rPr>
              <a:t>omi</a:t>
            </a:r>
            <a:r>
              <a:rPr lang="en-GB" spc="-180" dirty="0">
                <a:latin typeface="Bell MT" panose="02020503060305020303" pitchFamily="18" charset="0"/>
              </a:rPr>
              <a:t>c</a:t>
            </a:r>
            <a:r>
              <a:rPr lang="en-GB" spc="-114" dirty="0">
                <a:latin typeface="Bell MT" panose="02020503060305020303" pitchFamily="18" charset="0"/>
              </a:rPr>
              <a:t> </a:t>
            </a:r>
            <a:r>
              <a:rPr lang="en-GB" spc="-229" dirty="0">
                <a:latin typeface="Bell MT" panose="02020503060305020303" pitchFamily="18" charset="0"/>
              </a:rPr>
              <a:t>Re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180" dirty="0">
                <a:latin typeface="Bell MT" panose="02020503060305020303" pitchFamily="18" charset="0"/>
              </a:rPr>
              <a:t>earc</a:t>
            </a:r>
            <a:r>
              <a:rPr lang="en-GB" spc="-200" dirty="0">
                <a:latin typeface="Bell MT" panose="02020503060305020303" pitchFamily="18" charset="0"/>
              </a:rPr>
              <a:t>h</a:t>
            </a:r>
            <a:r>
              <a:rPr lang="en-GB" spc="-105" dirty="0">
                <a:latin typeface="Bell MT" panose="02020503060305020303" pitchFamily="18" charset="0"/>
              </a:rPr>
              <a:t> </a:t>
            </a:r>
            <a:r>
              <a:rPr lang="en-GB" spc="-370" dirty="0">
                <a:latin typeface="Bell MT" panose="02020503060305020303" pitchFamily="18" charset="0"/>
              </a:rPr>
              <a:t>W</a:t>
            </a:r>
            <a:r>
              <a:rPr lang="en-GB" spc="-175" dirty="0">
                <a:latin typeface="Bell MT" panose="02020503060305020303" pitchFamily="18" charset="0"/>
              </a:rPr>
              <a:t>ork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204" dirty="0">
                <a:latin typeface="Bell MT" panose="02020503060305020303" pitchFamily="18" charset="0"/>
              </a:rPr>
              <a:t>hop</a:t>
            </a:r>
            <a:endParaRPr lang="en-GB" dirty="0">
              <a:latin typeface="Bell MT" panose="02020503060305020303" pitchFamily="18" charset="0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2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19683" y="178435"/>
          <a:ext cx="9812655" cy="5487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77635"/>
                <a:gridCol w="3335020"/>
              </a:tblGrid>
              <a:tr h="54876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echan</a:t>
                      </a:r>
                      <a:r>
                        <a:rPr sz="3000" spc="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i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s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</a:t>
                      </a:r>
                      <a:r>
                        <a:rPr sz="3000" spc="-15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o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f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th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Paper</a:t>
                      </a:r>
                      <a:r>
                        <a:rPr sz="2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…</a:t>
                      </a:r>
                      <a:r>
                        <a:rPr sz="2000" spc="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(</a:t>
                      </a:r>
                      <a:r>
                        <a:rPr sz="2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1</a:t>
                      </a:r>
                      <a:r>
                        <a:rPr sz="2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)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7305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55480" y="178435"/>
            <a:ext cx="707390" cy="49212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9110218" y="903986"/>
            <a:ext cx="463550" cy="253365"/>
          </a:xfrm>
          <a:custGeom>
            <a:avLst/>
            <a:gdLst/>
            <a:ahLst/>
            <a:cxnLst/>
            <a:rect l="l" t="t" r="r" b="b"/>
            <a:pathLst>
              <a:path w="463550" h="253365">
                <a:moveTo>
                  <a:pt x="463296" y="0"/>
                </a:moveTo>
                <a:lnTo>
                  <a:pt x="0" y="0"/>
                </a:lnTo>
                <a:lnTo>
                  <a:pt x="0" y="252983"/>
                </a:lnTo>
                <a:lnTo>
                  <a:pt x="463296" y="252983"/>
                </a:lnTo>
                <a:lnTo>
                  <a:pt x="46329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8404" y="868426"/>
            <a:ext cx="9840595" cy="6016839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92405" marR="5080" indent="-180340" algn="just">
              <a:lnSpc>
                <a:spcPct val="92600"/>
              </a:lnSpc>
              <a:spcBef>
                <a:spcPts val="254"/>
              </a:spcBef>
              <a:buClr>
                <a:srgbClr val="006600"/>
              </a:buClr>
              <a:buFont typeface="Wingdings"/>
              <a:buChar char=""/>
              <a:tabLst>
                <a:tab pos="193040" algn="l"/>
              </a:tabLst>
            </a:pPr>
            <a:r>
              <a:rPr sz="1700" spc="10" dirty="0">
                <a:latin typeface="Times New Roman"/>
                <a:cs typeface="Times New Roman"/>
              </a:rPr>
              <a:t>Uses </a:t>
            </a:r>
            <a:r>
              <a:rPr sz="1700" spc="20" dirty="0">
                <a:latin typeface="Times New Roman"/>
                <a:cs typeface="Times New Roman"/>
              </a:rPr>
              <a:t>an </a:t>
            </a:r>
            <a:r>
              <a:rPr sz="1700" dirty="0">
                <a:latin typeface="Times New Roman"/>
                <a:cs typeface="Times New Roman"/>
              </a:rPr>
              <a:t>econometrical </a:t>
            </a:r>
            <a:r>
              <a:rPr sz="1700" spc="-5" dirty="0">
                <a:latin typeface="Times New Roman"/>
                <a:cs typeface="Times New Roman"/>
              </a:rPr>
              <a:t>model </a:t>
            </a:r>
            <a:r>
              <a:rPr sz="1700" spc="5" dirty="0">
                <a:latin typeface="Times New Roman"/>
                <a:cs typeface="Times New Roman"/>
              </a:rPr>
              <a:t>derived </a:t>
            </a:r>
            <a:r>
              <a:rPr sz="1700" spc="-5" dirty="0">
                <a:latin typeface="Times New Roman"/>
                <a:cs typeface="Times New Roman"/>
              </a:rPr>
              <a:t>from </a:t>
            </a:r>
            <a:r>
              <a:rPr sz="1700" spc="40" dirty="0">
                <a:latin typeface="Times New Roman"/>
                <a:cs typeface="Times New Roman"/>
              </a:rPr>
              <a:t>the </a:t>
            </a:r>
            <a:r>
              <a:rPr sz="1700" spc="-25" dirty="0">
                <a:latin typeface="Times New Roman"/>
                <a:cs typeface="Times New Roman"/>
              </a:rPr>
              <a:t>economic </a:t>
            </a:r>
            <a:r>
              <a:rPr sz="1700" spc="20" dirty="0">
                <a:latin typeface="Times New Roman"/>
                <a:cs typeface="Times New Roman"/>
              </a:rPr>
              <a:t>theory, </a:t>
            </a:r>
            <a:r>
              <a:rPr sz="1700" spc="-5" dirty="0">
                <a:latin typeface="Times New Roman"/>
                <a:cs typeface="Times New Roman"/>
              </a:rPr>
              <a:t>used also </a:t>
            </a:r>
            <a:r>
              <a:rPr sz="1700" dirty="0">
                <a:latin typeface="Times New Roman"/>
                <a:cs typeface="Times New Roman"/>
              </a:rPr>
              <a:t>by </a:t>
            </a:r>
            <a:r>
              <a:rPr sz="1700" spc="-20" dirty="0">
                <a:latin typeface="Times New Roman"/>
                <a:cs typeface="Times New Roman"/>
              </a:rPr>
              <a:t>Comelli </a:t>
            </a:r>
            <a:r>
              <a:rPr sz="1700" spc="-25" dirty="0">
                <a:latin typeface="Times New Roman"/>
                <a:cs typeface="Times New Roman"/>
              </a:rPr>
              <a:t>(12012). 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dirty="0">
                <a:latin typeface="Times New Roman"/>
                <a:cs typeface="Times New Roman"/>
              </a:rPr>
              <a:t>from </a:t>
            </a:r>
            <a:r>
              <a:rPr sz="1700" spc="-10" dirty="0">
                <a:latin typeface="Times New Roman"/>
                <a:cs typeface="Times New Roman"/>
              </a:rPr>
              <a:t>a </a:t>
            </a:r>
            <a:r>
              <a:rPr sz="1700" spc="-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theoretical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-4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practical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point</a:t>
            </a:r>
            <a:r>
              <a:rPr sz="1700" spc="-55" dirty="0">
                <a:latin typeface="Times New Roman"/>
                <a:cs typeface="Times New Roman"/>
              </a:rPr>
              <a:t> of</a:t>
            </a:r>
            <a:r>
              <a:rPr sz="1700" spc="-50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view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17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70" dirty="0">
                <a:solidFill>
                  <a:srgbClr val="00B050"/>
                </a:solidFill>
                <a:latin typeface="Times New Roman"/>
                <a:cs typeface="Times New Roman"/>
              </a:rPr>
              <a:t>I</a:t>
            </a:r>
            <a:r>
              <a:rPr sz="1700" spc="-5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00B050"/>
                </a:solidFill>
                <a:latin typeface="Times New Roman"/>
                <a:cs typeface="Times New Roman"/>
              </a:rPr>
              <a:t>do</a:t>
            </a:r>
            <a:r>
              <a:rPr sz="1700" spc="-5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B050"/>
                </a:solidFill>
                <a:latin typeface="Times New Roman"/>
                <a:cs typeface="Times New Roman"/>
              </a:rPr>
              <a:t>strongly</a:t>
            </a:r>
            <a:r>
              <a:rPr sz="1700" spc="-5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00B050"/>
                </a:solidFill>
                <a:latin typeface="Times New Roman"/>
                <a:cs typeface="Times New Roman"/>
              </a:rPr>
              <a:t>believe</a:t>
            </a:r>
            <a:r>
              <a:rPr sz="1700" spc="-4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60" dirty="0">
                <a:solidFill>
                  <a:srgbClr val="00B050"/>
                </a:solidFill>
                <a:latin typeface="Times New Roman"/>
                <a:cs typeface="Times New Roman"/>
              </a:rPr>
              <a:t>that</a:t>
            </a:r>
            <a:r>
              <a:rPr sz="1700" spc="-4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B050"/>
                </a:solidFill>
                <a:latin typeface="Times New Roman"/>
                <a:cs typeface="Times New Roman"/>
              </a:rPr>
              <a:t>sovereign</a:t>
            </a:r>
            <a:r>
              <a:rPr sz="1700" spc="-5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B050"/>
                </a:solidFill>
                <a:latin typeface="Times New Roman"/>
                <a:cs typeface="Times New Roman"/>
              </a:rPr>
              <a:t>debt</a:t>
            </a:r>
            <a:r>
              <a:rPr sz="1700" spc="-5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B050"/>
                </a:solidFill>
                <a:latin typeface="Times New Roman"/>
                <a:cs typeface="Times New Roman"/>
              </a:rPr>
              <a:t>issuers</a:t>
            </a:r>
            <a:r>
              <a:rPr sz="1700" spc="-4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B050"/>
                </a:solidFill>
                <a:latin typeface="Times New Roman"/>
                <a:cs typeface="Times New Roman"/>
              </a:rPr>
              <a:t>and</a:t>
            </a:r>
            <a:r>
              <a:rPr sz="1700" spc="-4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B050"/>
                </a:solidFill>
                <a:latin typeface="Times New Roman"/>
                <a:cs typeface="Times New Roman"/>
              </a:rPr>
              <a:t>investors</a:t>
            </a:r>
            <a:r>
              <a:rPr sz="1700" spc="-3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B050"/>
                </a:solidFill>
                <a:latin typeface="Times New Roman"/>
                <a:cs typeface="Times New Roman"/>
              </a:rPr>
              <a:t>are</a:t>
            </a:r>
            <a:r>
              <a:rPr sz="1700" spc="-5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much </a:t>
            </a:r>
            <a:r>
              <a:rPr sz="1700" spc="-4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B050"/>
                </a:solidFill>
                <a:latin typeface="Times New Roman"/>
                <a:cs typeface="Times New Roman"/>
              </a:rPr>
              <a:t>more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B050"/>
                </a:solidFill>
                <a:latin typeface="Times New Roman"/>
                <a:cs typeface="Times New Roman"/>
              </a:rPr>
              <a:t>likely</a:t>
            </a:r>
            <a:r>
              <a:rPr sz="1700" spc="-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00B050"/>
                </a:solidFill>
                <a:latin typeface="Times New Roman"/>
                <a:cs typeface="Times New Roman"/>
              </a:rPr>
              <a:t>to</a:t>
            </a:r>
            <a:r>
              <a:rPr sz="1700" spc="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B050"/>
                </a:solidFill>
                <a:latin typeface="Times New Roman"/>
                <a:cs typeface="Times New Roman"/>
              </a:rPr>
              <a:t>look</a:t>
            </a:r>
            <a:r>
              <a:rPr sz="1700" spc="1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00B050"/>
                </a:solidFill>
                <a:latin typeface="Times New Roman"/>
                <a:cs typeface="Times New Roman"/>
              </a:rPr>
              <a:t>at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macro</a:t>
            </a:r>
            <a:r>
              <a:rPr sz="1700" spc="1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–</a:t>
            </a:r>
            <a:r>
              <a:rPr sz="1700" spc="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00B050"/>
                </a:solidFill>
                <a:latin typeface="Times New Roman"/>
                <a:cs typeface="Times New Roman"/>
              </a:rPr>
              <a:t>financial</a:t>
            </a:r>
            <a:r>
              <a:rPr sz="1700" spc="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00B050"/>
                </a:solidFill>
                <a:latin typeface="Times New Roman"/>
                <a:cs typeface="Times New Roman"/>
              </a:rPr>
              <a:t>conditions</a:t>
            </a:r>
            <a:r>
              <a:rPr sz="1700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B050"/>
                </a:solidFill>
                <a:latin typeface="Times New Roman"/>
                <a:cs typeface="Times New Roman"/>
              </a:rPr>
              <a:t>and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B050"/>
                </a:solidFill>
                <a:latin typeface="Times New Roman"/>
                <a:cs typeface="Times New Roman"/>
              </a:rPr>
              <a:t>the</a:t>
            </a:r>
            <a:r>
              <a:rPr sz="1700" spc="1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ability </a:t>
            </a:r>
            <a:r>
              <a:rPr sz="1700" spc="40" dirty="0">
                <a:solidFill>
                  <a:srgbClr val="00B050"/>
                </a:solidFill>
                <a:latin typeface="Times New Roman"/>
                <a:cs typeface="Times New Roman"/>
              </a:rPr>
              <a:t>to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B050"/>
                </a:solidFill>
                <a:latin typeface="Times New Roman"/>
                <a:cs typeface="Times New Roman"/>
              </a:rPr>
              <a:t>repair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00B050"/>
                </a:solidFill>
                <a:latin typeface="Times New Roman"/>
                <a:cs typeface="Times New Roman"/>
              </a:rPr>
              <a:t>back</a:t>
            </a:r>
            <a:r>
              <a:rPr sz="1700" spc="-1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B050"/>
                </a:solidFill>
                <a:latin typeface="Times New Roman"/>
                <a:cs typeface="Times New Roman"/>
              </a:rPr>
              <a:t>debts</a:t>
            </a:r>
            <a:r>
              <a:rPr sz="1700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00B050"/>
                </a:solidFill>
                <a:latin typeface="Times New Roman"/>
                <a:cs typeface="Times New Roman"/>
              </a:rPr>
              <a:t>than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B050"/>
                </a:solidFill>
                <a:latin typeface="Times New Roman"/>
                <a:cs typeface="Times New Roman"/>
              </a:rPr>
              <a:t>look</a:t>
            </a:r>
            <a:r>
              <a:rPr sz="17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00B050"/>
                </a:solidFill>
                <a:latin typeface="Times New Roman"/>
                <a:cs typeface="Times New Roman"/>
              </a:rPr>
              <a:t>at</a:t>
            </a:r>
            <a:r>
              <a:rPr sz="1700" spc="-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B050"/>
                </a:solidFill>
                <a:latin typeface="Times New Roman"/>
                <a:cs typeface="Times New Roman"/>
              </a:rPr>
              <a:t>the</a:t>
            </a:r>
            <a:r>
              <a:rPr sz="1700" spc="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00B050"/>
                </a:solidFill>
                <a:latin typeface="Times New Roman"/>
                <a:cs typeface="Times New Roman"/>
              </a:rPr>
              <a:t>level</a:t>
            </a:r>
            <a:r>
              <a:rPr sz="1700" spc="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55" dirty="0">
                <a:solidFill>
                  <a:srgbClr val="00B050"/>
                </a:solidFill>
                <a:latin typeface="Times New Roman"/>
                <a:cs typeface="Times New Roman"/>
              </a:rPr>
              <a:t>of </a:t>
            </a:r>
            <a:r>
              <a:rPr sz="1700" spc="-4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B050"/>
                </a:solidFill>
                <a:latin typeface="Times New Roman"/>
                <a:cs typeface="Times New Roman"/>
              </a:rPr>
              <a:t>democracy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spc="-10" dirty="0">
                <a:solidFill>
                  <a:srgbClr val="0070C0"/>
                </a:solidFill>
                <a:latin typeface="Times New Roman"/>
                <a:cs typeface="Times New Roman"/>
              </a:rPr>
              <a:t>which </a:t>
            </a:r>
            <a:r>
              <a:rPr sz="1700" spc="-55" dirty="0">
                <a:solidFill>
                  <a:srgbClr val="0070C0"/>
                </a:solidFill>
                <a:latin typeface="Times New Roman"/>
                <a:cs typeface="Times New Roman"/>
              </a:rPr>
              <a:t>of </a:t>
            </a:r>
            <a:r>
              <a:rPr sz="1700" spc="5" dirty="0">
                <a:solidFill>
                  <a:srgbClr val="0070C0"/>
                </a:solidFill>
                <a:latin typeface="Times New Roman"/>
                <a:cs typeface="Times New Roman"/>
              </a:rPr>
              <a:t>course </a:t>
            </a:r>
            <a:r>
              <a:rPr lang="en-GB" sz="1700" spc="20" dirty="0" smtClean="0">
                <a:solidFill>
                  <a:srgbClr val="0070C0"/>
                </a:solidFill>
                <a:latin typeface="Times New Roman"/>
                <a:cs typeface="Times New Roman"/>
              </a:rPr>
              <a:t>might be </a:t>
            </a:r>
            <a:r>
              <a:rPr sz="1700" spc="25" dirty="0" smtClean="0">
                <a:solidFill>
                  <a:srgbClr val="0070C0"/>
                </a:solidFill>
                <a:latin typeface="Times New Roman"/>
                <a:cs typeface="Times New Roman"/>
              </a:rPr>
              <a:t>important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but their 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effects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have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considered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under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model </a:t>
            </a:r>
            <a:r>
              <a:rPr sz="1700" spc="60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includes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them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with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financial-macro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variables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together.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06600"/>
              </a:buClr>
              <a:buFont typeface="Wingdings"/>
              <a:buChar char=""/>
            </a:pPr>
            <a:endParaRPr sz="1700" dirty="0">
              <a:latin typeface="Times New Roman"/>
              <a:cs typeface="Times New Roman"/>
            </a:endParaRPr>
          </a:p>
          <a:p>
            <a:pPr marL="192405" marR="6350" indent="-180340" algn="just">
              <a:lnSpc>
                <a:spcPts val="1920"/>
              </a:lnSpc>
              <a:buClr>
                <a:srgbClr val="006600"/>
              </a:buClr>
              <a:buFont typeface="Wingdings"/>
              <a:buChar char=""/>
              <a:tabLst>
                <a:tab pos="193040" algn="l"/>
              </a:tabLst>
            </a:pPr>
            <a:r>
              <a:rPr sz="1700" spc="15" dirty="0">
                <a:latin typeface="Times New Roman"/>
                <a:cs typeface="Times New Roman"/>
              </a:rPr>
              <a:t>Uses </a:t>
            </a:r>
            <a:r>
              <a:rPr lang="en-GB" sz="1700" spc="-10" dirty="0" smtClean="0">
                <a:latin typeface="Times New Roman"/>
                <a:cs typeface="Times New Roman"/>
              </a:rPr>
              <a:t>panel-</a:t>
            </a:r>
            <a:r>
              <a:rPr sz="1700" spc="20" dirty="0" smtClean="0">
                <a:latin typeface="Times New Roman"/>
                <a:cs typeface="Times New Roman"/>
              </a:rPr>
              <a:t>country </a:t>
            </a:r>
            <a:r>
              <a:rPr sz="1700" dirty="0">
                <a:latin typeface="Times New Roman"/>
                <a:cs typeface="Times New Roman"/>
              </a:rPr>
              <a:t>analysis </a:t>
            </a:r>
            <a:r>
              <a:rPr sz="1700" spc="5" dirty="0">
                <a:latin typeface="Times New Roman"/>
                <a:cs typeface="Times New Roman"/>
              </a:rPr>
              <a:t>approach </a:t>
            </a:r>
            <a:r>
              <a:rPr sz="1700" spc="20" dirty="0">
                <a:latin typeface="Times New Roman"/>
                <a:cs typeface="Times New Roman"/>
              </a:rPr>
              <a:t>using </a:t>
            </a:r>
            <a:r>
              <a:rPr lang="en-GB" sz="1700" spc="25" dirty="0" smtClean="0">
                <a:latin typeface="Times New Roman"/>
                <a:cs typeface="Times New Roman"/>
              </a:rPr>
              <a:t>annual </a:t>
            </a:r>
            <a:r>
              <a:rPr sz="1700" spc="25" dirty="0" smtClean="0">
                <a:latin typeface="Times New Roman"/>
                <a:cs typeface="Times New Roman"/>
              </a:rPr>
              <a:t>data </a:t>
            </a:r>
            <a:r>
              <a:rPr sz="1700" spc="10" dirty="0">
                <a:latin typeface="Times New Roman"/>
                <a:cs typeface="Times New Roman"/>
              </a:rPr>
              <a:t>covering </a:t>
            </a:r>
            <a:r>
              <a:rPr sz="1700" spc="35" dirty="0">
                <a:latin typeface="Times New Roman"/>
                <a:cs typeface="Times New Roman"/>
              </a:rPr>
              <a:t>the </a:t>
            </a:r>
            <a:r>
              <a:rPr sz="1700" spc="-5" dirty="0">
                <a:latin typeface="Times New Roman"/>
                <a:cs typeface="Times New Roman"/>
              </a:rPr>
              <a:t>sample </a:t>
            </a:r>
            <a:r>
              <a:rPr sz="1700" spc="10" dirty="0">
                <a:latin typeface="Times New Roman"/>
                <a:cs typeface="Times New Roman"/>
              </a:rPr>
              <a:t>time </a:t>
            </a:r>
            <a:r>
              <a:rPr lang="en-GB" sz="1700" spc="-5" dirty="0" smtClean="0">
                <a:latin typeface="Times New Roman"/>
                <a:cs typeface="Times New Roman"/>
              </a:rPr>
              <a:t>2005</a:t>
            </a:r>
            <a:r>
              <a:rPr sz="1700" spc="-5" dirty="0" smtClean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to </a:t>
            </a:r>
            <a:r>
              <a:rPr sz="1700" spc="-10" dirty="0" smtClean="0">
                <a:latin typeface="Times New Roman"/>
                <a:cs typeface="Times New Roman"/>
              </a:rPr>
              <a:t>20</a:t>
            </a:r>
            <a:r>
              <a:rPr lang="en-GB" sz="1700" spc="-10" dirty="0" smtClean="0">
                <a:latin typeface="Times New Roman"/>
                <a:cs typeface="Times New Roman"/>
              </a:rPr>
              <a:t>20</a:t>
            </a:r>
            <a:r>
              <a:rPr sz="1700" spc="-10" dirty="0" smtClean="0">
                <a:latin typeface="Times New Roman"/>
                <a:cs typeface="Times New Roman"/>
              </a:rPr>
              <a:t>.</a:t>
            </a:r>
            <a:r>
              <a:rPr sz="1700" spc="5" dirty="0" smtClean="0">
                <a:latin typeface="Times New Roman"/>
                <a:cs typeface="Times New Roman"/>
              </a:rPr>
              <a:t> </a:t>
            </a:r>
            <a:r>
              <a:rPr sz="1700" b="1" spc="20" dirty="0">
                <a:solidFill>
                  <a:srgbClr val="FF0000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why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investigate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such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matters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based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on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a sample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60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looks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at: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06600"/>
              </a:buClr>
              <a:buFont typeface="Wingdings"/>
              <a:buChar char=""/>
            </a:pPr>
            <a:endParaRPr sz="1550" dirty="0">
              <a:latin typeface="Times New Roman"/>
              <a:cs typeface="Times New Roman"/>
            </a:endParaRPr>
          </a:p>
          <a:p>
            <a:pPr marL="733425" lvl="1" indent="-271780">
              <a:lnSpc>
                <a:spcPts val="2010"/>
              </a:lnSpc>
              <a:buClr>
                <a:srgbClr val="006600"/>
              </a:buClr>
              <a:buFont typeface="Wingdings"/>
              <a:buChar char=""/>
              <a:tabLst>
                <a:tab pos="733425" algn="l"/>
                <a:tab pos="734060" algn="l"/>
              </a:tabLst>
            </a:pP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Normal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non-normal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time,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e.g.</a:t>
            </a:r>
            <a:r>
              <a:rPr sz="17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split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sample</a:t>
            </a:r>
            <a:r>
              <a:rPr sz="17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before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after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global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financial</a:t>
            </a:r>
            <a:r>
              <a:rPr sz="17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crisis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(Covid-19);</a:t>
            </a:r>
            <a:endParaRPr sz="1700" dirty="0">
              <a:latin typeface="Times New Roman"/>
              <a:cs typeface="Times New Roman"/>
            </a:endParaRPr>
          </a:p>
          <a:p>
            <a:pPr marL="733425" lvl="1" indent="-271780">
              <a:lnSpc>
                <a:spcPts val="1980"/>
              </a:lnSpc>
              <a:buClr>
                <a:srgbClr val="006600"/>
              </a:buClr>
              <a:buFont typeface="Wingdings"/>
              <a:buChar char=""/>
              <a:tabLst>
                <a:tab pos="733425" algn="l"/>
                <a:tab pos="734060" algn="l"/>
              </a:tabLst>
            </a:pP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Individual </a:t>
            </a:r>
            <a:r>
              <a:rPr sz="1700" spc="-25" dirty="0">
                <a:solidFill>
                  <a:srgbClr val="FF0000"/>
                </a:solidFill>
                <a:latin typeface="Times New Roman"/>
                <a:cs typeface="Times New Roman"/>
              </a:rPr>
              <a:t>cases,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e.g.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small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versus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large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EMEs.</a:t>
            </a:r>
            <a:endParaRPr sz="1700" dirty="0">
              <a:latin typeface="Times New Roman"/>
              <a:cs typeface="Times New Roman"/>
            </a:endParaRPr>
          </a:p>
          <a:p>
            <a:pPr marL="733425" lvl="1" indent="-271780">
              <a:lnSpc>
                <a:spcPts val="2010"/>
              </a:lnSpc>
              <a:buClr>
                <a:srgbClr val="006600"/>
              </a:buClr>
              <a:buFont typeface="Wingdings"/>
              <a:buChar char=""/>
              <a:tabLst>
                <a:tab pos="733425" algn="l"/>
                <a:tab pos="734060" algn="l"/>
              </a:tabLst>
            </a:pPr>
            <a:r>
              <a:rPr sz="1700" spc="55" dirty="0">
                <a:solidFill>
                  <a:srgbClr val="FF0000"/>
                </a:solidFill>
                <a:latin typeface="Times New Roman"/>
                <a:cs typeface="Times New Roman"/>
              </a:rPr>
              <a:t>EMEs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associated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with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US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market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versus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those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with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Eurozone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market.</a:t>
            </a:r>
            <a:endParaRPr sz="17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5"/>
              </a:spcBef>
              <a:buClr>
                <a:srgbClr val="006600"/>
              </a:buClr>
              <a:buFont typeface="Wingdings"/>
              <a:buChar char=""/>
            </a:pPr>
            <a:endParaRPr sz="1550" dirty="0">
              <a:latin typeface="Times New Roman"/>
              <a:cs typeface="Times New Roman"/>
            </a:endParaRPr>
          </a:p>
          <a:p>
            <a:pPr marL="192405" indent="-180340">
              <a:lnSpc>
                <a:spcPct val="100000"/>
              </a:lnSpc>
              <a:buClr>
                <a:srgbClr val="006600"/>
              </a:buClr>
              <a:buFont typeface="Wingdings"/>
              <a:buChar char=""/>
              <a:tabLst>
                <a:tab pos="193040" algn="l"/>
              </a:tabLst>
            </a:pPr>
            <a:r>
              <a:rPr sz="1700" spc="65" dirty="0">
                <a:latin typeface="Times New Roman"/>
                <a:cs typeface="Times New Roman"/>
              </a:rPr>
              <a:t>The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authors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specify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their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-10" dirty="0">
                <a:latin typeface="Times New Roman"/>
                <a:cs typeface="Times New Roman"/>
              </a:rPr>
              <a:t>empirical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model</a:t>
            </a:r>
            <a:r>
              <a:rPr sz="1700" dirty="0">
                <a:latin typeface="Times New Roman"/>
                <a:cs typeface="Times New Roman"/>
              </a:rPr>
              <a:t> by</a:t>
            </a:r>
            <a:r>
              <a:rPr sz="1700" spc="-5" dirty="0">
                <a:latin typeface="Times New Roman"/>
                <a:cs typeface="Times New Roman"/>
              </a:rPr>
              <a:t> including: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06600"/>
              </a:buClr>
              <a:buFont typeface="Wingdings"/>
              <a:buChar char=""/>
            </a:pPr>
            <a:endParaRPr sz="1700" dirty="0">
              <a:latin typeface="Times New Roman"/>
              <a:cs typeface="Times New Roman"/>
            </a:endParaRPr>
          </a:p>
          <a:p>
            <a:pPr marL="733425" marR="5080" lvl="1" indent="-271780" algn="just">
              <a:lnSpc>
                <a:spcPct val="93300"/>
              </a:lnSpc>
              <a:spcBef>
                <a:spcPts val="5"/>
              </a:spcBef>
              <a:buClr>
                <a:srgbClr val="006600"/>
              </a:buClr>
              <a:buFont typeface="Wingdings"/>
              <a:buChar char=""/>
              <a:tabLst>
                <a:tab pos="734060" algn="l"/>
              </a:tabLst>
            </a:pPr>
            <a:r>
              <a:rPr sz="1700" spc="5" dirty="0">
                <a:latin typeface="Times New Roman"/>
                <a:cs typeface="Times New Roman"/>
              </a:rPr>
              <a:t>Different dummy </a:t>
            </a:r>
            <a:r>
              <a:rPr sz="1700" spc="15" dirty="0">
                <a:latin typeface="Times New Roman"/>
                <a:cs typeface="Times New Roman"/>
              </a:rPr>
              <a:t>and </a:t>
            </a:r>
            <a:r>
              <a:rPr sz="1700" spc="10" dirty="0">
                <a:latin typeface="Times New Roman"/>
                <a:cs typeface="Times New Roman"/>
              </a:rPr>
              <a:t>qualitative indicators </a:t>
            </a:r>
            <a:r>
              <a:rPr sz="1700" spc="60" dirty="0">
                <a:latin typeface="Times New Roman"/>
                <a:cs typeface="Times New Roman"/>
              </a:rPr>
              <a:t>that </a:t>
            </a:r>
            <a:r>
              <a:rPr sz="1700" spc="15" dirty="0">
                <a:latin typeface="Times New Roman"/>
                <a:cs typeface="Times New Roman"/>
              </a:rPr>
              <a:t>are </a:t>
            </a:r>
            <a:r>
              <a:rPr sz="1700" dirty="0">
                <a:latin typeface="Times New Roman"/>
                <a:cs typeface="Times New Roman"/>
              </a:rPr>
              <a:t>supposed </a:t>
            </a:r>
            <a:r>
              <a:rPr sz="1700" spc="45" dirty="0">
                <a:latin typeface="Times New Roman"/>
                <a:cs typeface="Times New Roman"/>
              </a:rPr>
              <a:t>to </a:t>
            </a:r>
            <a:r>
              <a:rPr sz="1700" spc="20" dirty="0">
                <a:latin typeface="Times New Roman"/>
                <a:cs typeface="Times New Roman"/>
              </a:rPr>
              <a:t>properly </a:t>
            </a:r>
            <a:r>
              <a:rPr sz="1700" spc="5" dirty="0">
                <a:latin typeface="Times New Roman"/>
                <a:cs typeface="Times New Roman"/>
              </a:rPr>
              <a:t>account </a:t>
            </a:r>
            <a:r>
              <a:rPr sz="1700" spc="-5" dirty="0">
                <a:latin typeface="Times New Roman"/>
                <a:cs typeface="Times New Roman"/>
              </a:rPr>
              <a:t>for </a:t>
            </a:r>
            <a:r>
              <a:rPr sz="1700" spc="-70" dirty="0">
                <a:latin typeface="Times New Roman"/>
                <a:cs typeface="Times New Roman"/>
              </a:rPr>
              <a:t>SBS </a:t>
            </a:r>
            <a:r>
              <a:rPr sz="1700" spc="15" dirty="0">
                <a:latin typeface="Times New Roman"/>
                <a:cs typeface="Times New Roman"/>
              </a:rPr>
              <a:t>and </a:t>
            </a:r>
            <a:r>
              <a:rPr sz="1700" spc="-30" dirty="0">
                <a:latin typeface="Times New Roman"/>
                <a:cs typeface="Times New Roman"/>
              </a:rPr>
              <a:t>SCR 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50" dirty="0">
                <a:latin typeface="Times New Roman"/>
                <a:cs typeface="Times New Roman"/>
              </a:rPr>
              <a:t>rating </a:t>
            </a:r>
            <a:r>
              <a:rPr sz="1700" spc="20" dirty="0">
                <a:latin typeface="Times New Roman"/>
                <a:cs typeface="Times New Roman"/>
              </a:rPr>
              <a:t>explanatory </a:t>
            </a:r>
            <a:r>
              <a:rPr sz="1700" dirty="0">
                <a:latin typeface="Times New Roman"/>
                <a:cs typeface="Times New Roman"/>
              </a:rPr>
              <a:t>variables </a:t>
            </a:r>
            <a:r>
              <a:rPr sz="1700" spc="10" dirty="0">
                <a:latin typeface="Times New Roman"/>
                <a:cs typeface="Times New Roman"/>
              </a:rPr>
              <a:t>in </a:t>
            </a:r>
            <a:r>
              <a:rPr sz="1700" spc="35" dirty="0">
                <a:latin typeface="Times New Roman"/>
                <a:cs typeface="Times New Roman"/>
              </a:rPr>
              <a:t>the </a:t>
            </a:r>
            <a:r>
              <a:rPr sz="1700" dirty="0">
                <a:latin typeface="Times New Roman"/>
                <a:cs typeface="Times New Roman"/>
              </a:rPr>
              <a:t>panel </a:t>
            </a:r>
            <a:r>
              <a:rPr sz="1700" spc="15" dirty="0">
                <a:latin typeface="Times New Roman"/>
                <a:cs typeface="Times New Roman"/>
              </a:rPr>
              <a:t>regression. </a:t>
            </a:r>
            <a:r>
              <a:rPr sz="1700" spc="50" dirty="0">
                <a:solidFill>
                  <a:srgbClr val="00AFEF"/>
                </a:solidFill>
                <a:latin typeface="Times New Roman"/>
                <a:cs typeface="Times New Roman"/>
              </a:rPr>
              <a:t>This 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is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a 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suitable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and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good 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way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provide </a:t>
            </a:r>
            <a:r>
              <a:rPr sz="1700" spc="50" dirty="0">
                <a:solidFill>
                  <a:srgbClr val="00AFEF"/>
                </a:solidFill>
                <a:latin typeface="Times New Roman"/>
                <a:cs typeface="Times New Roman"/>
              </a:rPr>
              <a:t>strong </a:t>
            </a:r>
            <a:r>
              <a:rPr sz="1700" spc="5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00AFEF"/>
                </a:solidFill>
                <a:latin typeface="Times New Roman"/>
                <a:cs typeface="Times New Roman"/>
              </a:rPr>
              <a:t>results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to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dirty="0" err="1" smtClean="0">
                <a:solidFill>
                  <a:srgbClr val="00AFEF"/>
                </a:solidFill>
                <a:latin typeface="Times New Roman"/>
                <a:cs typeface="Times New Roman"/>
              </a:rPr>
              <a:t>analyse</a:t>
            </a:r>
            <a:r>
              <a:rPr lang="en-GB" sz="1700" dirty="0" smtClean="0">
                <a:solidFill>
                  <a:srgbClr val="00AFEF"/>
                </a:solidFill>
                <a:latin typeface="Times New Roman"/>
                <a:cs typeface="Times New Roman"/>
              </a:rPr>
              <a:t> empirically</a:t>
            </a:r>
            <a:r>
              <a:rPr sz="1700" dirty="0" smtClean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00AFEF"/>
                </a:solidFill>
                <a:latin typeface="Times New Roman"/>
                <a:cs typeface="Times New Roman"/>
              </a:rPr>
              <a:t>your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hypothesis.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b="1" spc="20" dirty="0">
                <a:solidFill>
                  <a:srgbClr val="FF0000"/>
                </a:solidFill>
                <a:latin typeface="Times New Roman"/>
                <a:cs typeface="Times New Roman"/>
              </a:rPr>
              <a:t>BUT</a:t>
            </a:r>
            <a:r>
              <a:rPr sz="1700" spc="20" dirty="0">
                <a:latin typeface="Times New Roman"/>
                <a:cs typeface="Times New Roman"/>
              </a:rPr>
              <a:t>,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some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issue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need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addressed:</a:t>
            </a:r>
            <a:endParaRPr sz="17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006600"/>
              </a:buClr>
              <a:buFont typeface="Wingdings"/>
              <a:buChar char=""/>
            </a:pPr>
            <a:endParaRPr sz="1550" dirty="0">
              <a:latin typeface="Times New Roman"/>
              <a:cs typeface="Times New Roman"/>
            </a:endParaRPr>
          </a:p>
          <a:p>
            <a:pPr marL="1362710" lvl="2" indent="-269875" algn="just">
              <a:lnSpc>
                <a:spcPts val="2010"/>
              </a:lnSpc>
              <a:buClr>
                <a:srgbClr val="006600"/>
              </a:buClr>
              <a:buFont typeface="Wingdings"/>
              <a:buChar char=""/>
              <a:tabLst>
                <a:tab pos="1363345" algn="l"/>
              </a:tabLst>
            </a:pP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these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variables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true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proper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one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60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explain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70" dirty="0">
                <a:solidFill>
                  <a:srgbClr val="00AFEF"/>
                </a:solidFill>
                <a:latin typeface="Times New Roman"/>
                <a:cs typeface="Times New Roman"/>
              </a:rPr>
              <a:t>SBS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30" dirty="0">
                <a:solidFill>
                  <a:srgbClr val="00AFEF"/>
                </a:solidFill>
                <a:latin typeface="Times New Roman"/>
                <a:cs typeface="Times New Roman"/>
              </a:rPr>
              <a:t>SCR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endParaRPr sz="1700" dirty="0">
              <a:latin typeface="Times New Roman"/>
              <a:cs typeface="Times New Roman"/>
            </a:endParaRPr>
          </a:p>
          <a:p>
            <a:pPr marL="1362710" lvl="2" indent="-269875" algn="just">
              <a:lnSpc>
                <a:spcPts val="1930"/>
              </a:lnSpc>
              <a:buClr>
                <a:srgbClr val="006600"/>
              </a:buClr>
              <a:buFont typeface="Wingdings"/>
              <a:buChar char=""/>
              <a:tabLst>
                <a:tab pos="1363345" algn="l"/>
              </a:tabLst>
            </a:pP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Do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they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represent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properly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country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risk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indicators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(components)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within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each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country?</a:t>
            </a:r>
            <a:endParaRPr sz="1700" dirty="0">
              <a:latin typeface="Times New Roman"/>
              <a:cs typeface="Times New Roman"/>
            </a:endParaRPr>
          </a:p>
          <a:p>
            <a:pPr marL="1362710" marR="5715" lvl="2" indent="-269875" algn="just">
              <a:lnSpc>
                <a:spcPct val="90500"/>
              </a:lnSpc>
              <a:spcBef>
                <a:spcPts val="125"/>
              </a:spcBef>
              <a:buClr>
                <a:srgbClr val="006600"/>
              </a:buClr>
              <a:buFont typeface="Wingdings"/>
              <a:buChar char=""/>
              <a:tabLst>
                <a:tab pos="1363345" algn="l"/>
              </a:tabLst>
            </a:pPr>
            <a:r>
              <a:rPr sz="1700" spc="60" dirty="0">
                <a:solidFill>
                  <a:srgbClr val="FF0000"/>
                </a:solidFill>
                <a:latin typeface="Times New Roman"/>
                <a:cs typeface="Times New Roman"/>
              </a:rPr>
              <a:t>Why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use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among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FF0000"/>
                </a:solidFill>
                <a:latin typeface="Times New Roman"/>
                <a:cs typeface="Times New Roman"/>
              </a:rPr>
              <a:t>them</a:t>
            </a:r>
            <a:r>
              <a:rPr sz="17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composite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synthetic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indicators,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e.g.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i="1" u="sng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financial</a:t>
            </a:r>
            <a:r>
              <a:rPr sz="1800" b="1" i="1" u="sng" spc="-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i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stability</a:t>
            </a:r>
            <a:r>
              <a:rPr sz="1800" b="1" i="1" u="sng" spc="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i="1" u="sng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index</a:t>
            </a:r>
            <a:r>
              <a:rPr sz="17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b="1" i="1" u="sng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financial </a:t>
            </a:r>
            <a:r>
              <a:rPr sz="1800" b="1" i="1" u="sng" spc="-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soundness </a:t>
            </a:r>
            <a:r>
              <a:rPr sz="1800" b="1" i="1" u="sng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map</a:t>
            </a:r>
            <a:r>
              <a:rPr sz="17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800" b="1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CAELS</a:t>
            </a:r>
            <a:r>
              <a:rPr sz="1700" spc="-6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etc.,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used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previous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authors,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as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well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as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other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qualitative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indicators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corruption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index,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doing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business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index,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etc.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lang="en-GB" spc="-204" dirty="0">
                <a:latin typeface="Bell MT" panose="02020503060305020303" pitchFamily="18" charset="0"/>
              </a:rPr>
              <a:t>16</a:t>
            </a:r>
            <a:r>
              <a:rPr lang="en-GB" sz="1950" spc="-150" baseline="21367" dirty="0">
                <a:latin typeface="Bell MT" panose="02020503060305020303" pitchFamily="18" charset="0"/>
              </a:rPr>
              <a:t>th</a:t>
            </a:r>
            <a:r>
              <a:rPr lang="en-GB" sz="1950" spc="135" baseline="21367" dirty="0">
                <a:latin typeface="Bell MT" panose="02020503060305020303" pitchFamily="18" charset="0"/>
              </a:rPr>
              <a:t> </a:t>
            </a:r>
            <a:r>
              <a:rPr lang="en-GB" spc="-240" dirty="0">
                <a:latin typeface="Bell MT" panose="02020503060305020303" pitchFamily="18" charset="0"/>
              </a:rPr>
              <a:t>S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240" dirty="0">
                <a:latin typeface="Bell MT" panose="02020503060305020303" pitchFamily="18" charset="0"/>
              </a:rPr>
              <a:t>E</a:t>
            </a:r>
            <a:r>
              <a:rPr lang="en-GB" spc="-100" dirty="0">
                <a:latin typeface="Bell MT" panose="02020503060305020303" pitchFamily="18" charset="0"/>
              </a:rPr>
              <a:t> 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185" dirty="0">
                <a:latin typeface="Bell MT" panose="02020503060305020303" pitchFamily="18" charset="0"/>
              </a:rPr>
              <a:t>c</a:t>
            </a:r>
            <a:r>
              <a:rPr lang="en-GB" spc="-210" dirty="0">
                <a:latin typeface="Bell MT" panose="02020503060305020303" pitchFamily="18" charset="0"/>
              </a:rPr>
              <a:t>o</a:t>
            </a:r>
            <a:r>
              <a:rPr lang="en-GB" spc="-204" dirty="0">
                <a:latin typeface="Bell MT" panose="02020503060305020303" pitchFamily="18" charset="0"/>
              </a:rPr>
              <a:t>n</a:t>
            </a:r>
            <a:r>
              <a:rPr lang="en-GB" spc="-195" dirty="0">
                <a:latin typeface="Bell MT" panose="02020503060305020303" pitchFamily="18" charset="0"/>
              </a:rPr>
              <a:t>omi</a:t>
            </a:r>
            <a:r>
              <a:rPr lang="en-GB" spc="-180" dirty="0">
                <a:latin typeface="Bell MT" panose="02020503060305020303" pitchFamily="18" charset="0"/>
              </a:rPr>
              <a:t>c</a:t>
            </a:r>
            <a:r>
              <a:rPr lang="en-GB" spc="-114" dirty="0">
                <a:latin typeface="Bell MT" panose="02020503060305020303" pitchFamily="18" charset="0"/>
              </a:rPr>
              <a:t> </a:t>
            </a:r>
            <a:r>
              <a:rPr lang="en-GB" spc="-229" dirty="0">
                <a:latin typeface="Bell MT" panose="02020503060305020303" pitchFamily="18" charset="0"/>
              </a:rPr>
              <a:t>Re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180" dirty="0">
                <a:latin typeface="Bell MT" panose="02020503060305020303" pitchFamily="18" charset="0"/>
              </a:rPr>
              <a:t>earc</a:t>
            </a:r>
            <a:r>
              <a:rPr lang="en-GB" spc="-200" dirty="0">
                <a:latin typeface="Bell MT" panose="02020503060305020303" pitchFamily="18" charset="0"/>
              </a:rPr>
              <a:t>h</a:t>
            </a:r>
            <a:r>
              <a:rPr lang="en-GB" spc="-105" dirty="0">
                <a:latin typeface="Bell MT" panose="02020503060305020303" pitchFamily="18" charset="0"/>
              </a:rPr>
              <a:t> </a:t>
            </a:r>
            <a:r>
              <a:rPr lang="en-GB" spc="-370" dirty="0">
                <a:latin typeface="Bell MT" panose="02020503060305020303" pitchFamily="18" charset="0"/>
              </a:rPr>
              <a:t>W</a:t>
            </a:r>
            <a:r>
              <a:rPr lang="en-GB" spc="-175" dirty="0">
                <a:latin typeface="Bell MT" panose="02020503060305020303" pitchFamily="18" charset="0"/>
              </a:rPr>
              <a:t>ork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204" dirty="0">
                <a:latin typeface="Bell MT" panose="02020503060305020303" pitchFamily="18" charset="0"/>
              </a:rPr>
              <a:t>hop</a:t>
            </a:r>
            <a:endParaRPr lang="en-GB" dirty="0">
              <a:latin typeface="Bell MT" panose="02020503060305020303" pitchFamily="18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3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19683" y="178435"/>
          <a:ext cx="9812655" cy="5487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77635"/>
                <a:gridCol w="3335020"/>
              </a:tblGrid>
              <a:tr h="54876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Me</a:t>
                      </a:r>
                      <a:r>
                        <a:rPr sz="3000" spc="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c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hanis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o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f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th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Pape</a:t>
                      </a:r>
                      <a:r>
                        <a:rPr sz="3000" spc="1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r</a:t>
                      </a:r>
                      <a:r>
                        <a:rPr sz="2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…</a:t>
                      </a:r>
                      <a:r>
                        <a:rPr sz="2000" spc="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(</a:t>
                      </a:r>
                      <a:r>
                        <a:rPr sz="2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2</a:t>
                      </a:r>
                      <a:r>
                        <a:rPr sz="2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)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7305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55480" y="178435"/>
            <a:ext cx="707390" cy="49212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7983" y="868426"/>
            <a:ext cx="9391015" cy="4758162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283845" marR="5080" indent="-271780">
              <a:lnSpc>
                <a:spcPts val="1920"/>
              </a:lnSpc>
              <a:spcBef>
                <a:spcPts val="265"/>
              </a:spcBef>
              <a:buClr>
                <a:srgbClr val="006600"/>
              </a:buClr>
              <a:buFont typeface="Wingdings"/>
              <a:buChar char=""/>
              <a:tabLst>
                <a:tab pos="283845" algn="l"/>
                <a:tab pos="284480" algn="l"/>
              </a:tabLst>
            </a:pPr>
            <a:r>
              <a:rPr sz="1700" spc="15" dirty="0">
                <a:latin typeface="Times New Roman"/>
                <a:cs typeface="Times New Roman"/>
              </a:rPr>
              <a:t>Use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10" dirty="0">
                <a:latin typeface="Times New Roman"/>
                <a:cs typeface="Times New Roman"/>
              </a:rPr>
              <a:t>qualitative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variables,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such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as</a:t>
            </a:r>
            <a:r>
              <a:rPr sz="1700" spc="-9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Democracy</a:t>
            </a:r>
            <a:r>
              <a:rPr sz="1700" spc="-75" dirty="0">
                <a:latin typeface="Times New Roman"/>
                <a:cs typeface="Times New Roman"/>
              </a:rPr>
              <a:t> </a:t>
            </a:r>
            <a:r>
              <a:rPr sz="1700" spc="25" dirty="0">
                <a:latin typeface="Times New Roman"/>
                <a:cs typeface="Times New Roman"/>
              </a:rPr>
              <a:t>Index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(DI),</a:t>
            </a:r>
            <a:r>
              <a:rPr sz="1700" spc="-75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External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Financial</a:t>
            </a:r>
            <a:r>
              <a:rPr sz="1700" spc="-5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Needs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25" dirty="0">
                <a:latin typeface="Times New Roman"/>
                <a:cs typeface="Times New Roman"/>
              </a:rPr>
              <a:t>(EFN)</a:t>
            </a:r>
            <a:r>
              <a:rPr sz="1700" spc="-7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Times New Roman"/>
                <a:cs typeface="Times New Roman"/>
              </a:rPr>
              <a:t>and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the</a:t>
            </a:r>
            <a:r>
              <a:rPr sz="1700" spc="-6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global </a:t>
            </a:r>
            <a:r>
              <a:rPr sz="1700" spc="-409" dirty="0">
                <a:latin typeface="Times New Roman"/>
                <a:cs typeface="Times New Roman"/>
              </a:rPr>
              <a:t> </a:t>
            </a:r>
            <a:r>
              <a:rPr sz="1700" spc="20" dirty="0">
                <a:latin typeface="Times New Roman"/>
                <a:cs typeface="Times New Roman"/>
              </a:rPr>
              <a:t>risk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free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35" dirty="0">
                <a:latin typeface="Times New Roman"/>
                <a:cs typeface="Times New Roman"/>
              </a:rPr>
              <a:t>interest</a:t>
            </a:r>
            <a:r>
              <a:rPr sz="1700" spc="-20" dirty="0">
                <a:latin typeface="Times New Roman"/>
                <a:cs typeface="Times New Roman"/>
              </a:rPr>
              <a:t> </a:t>
            </a:r>
            <a:r>
              <a:rPr sz="1700" spc="40" dirty="0">
                <a:latin typeface="Times New Roman"/>
                <a:cs typeface="Times New Roman"/>
              </a:rPr>
              <a:t>rate</a:t>
            </a:r>
            <a:r>
              <a:rPr sz="1700" spc="20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(r),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b="1" spc="-30" dirty="0">
                <a:latin typeface="Times New Roman"/>
                <a:cs typeface="Times New Roman"/>
              </a:rPr>
              <a:t>and</a:t>
            </a:r>
            <a:r>
              <a:rPr sz="1700" b="1" spc="30" dirty="0">
                <a:latin typeface="Times New Roman"/>
                <a:cs typeface="Times New Roman"/>
              </a:rPr>
              <a:t> </a:t>
            </a:r>
            <a:r>
              <a:rPr sz="1700" b="1" spc="-35" dirty="0">
                <a:latin typeface="Times New Roman"/>
                <a:cs typeface="Times New Roman"/>
              </a:rPr>
              <a:t>a</a:t>
            </a:r>
            <a:r>
              <a:rPr sz="1700" b="1" spc="25" dirty="0">
                <a:latin typeface="Times New Roman"/>
                <a:cs typeface="Times New Roman"/>
              </a:rPr>
              <a:t> </a:t>
            </a:r>
            <a:r>
              <a:rPr sz="1700" b="1" spc="60" dirty="0">
                <a:latin typeface="Times New Roman"/>
                <a:cs typeface="Times New Roman"/>
              </a:rPr>
              <a:t>set</a:t>
            </a:r>
            <a:r>
              <a:rPr sz="1700" b="1" spc="20" dirty="0">
                <a:latin typeface="Times New Roman"/>
                <a:cs typeface="Times New Roman"/>
              </a:rPr>
              <a:t> </a:t>
            </a:r>
            <a:r>
              <a:rPr sz="1700" b="1" spc="35" dirty="0">
                <a:latin typeface="Times New Roman"/>
                <a:cs typeface="Times New Roman"/>
              </a:rPr>
              <a:t>of</a:t>
            </a:r>
            <a:r>
              <a:rPr sz="1700" b="1" spc="25" dirty="0">
                <a:latin typeface="Times New Roman"/>
                <a:cs typeface="Times New Roman"/>
              </a:rPr>
              <a:t> </a:t>
            </a:r>
            <a:r>
              <a:rPr sz="1700" spc="5" dirty="0">
                <a:latin typeface="Times New Roman"/>
                <a:cs typeface="Times New Roman"/>
              </a:rPr>
              <a:t>dummy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crisis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variable.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BUT,</a:t>
            </a:r>
            <a:r>
              <a:rPr sz="17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why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use…</a:t>
            </a:r>
            <a:endParaRPr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06600"/>
              </a:buClr>
              <a:buFont typeface="Wingdings"/>
              <a:buChar char=""/>
            </a:pPr>
            <a:endParaRPr sz="1650" dirty="0">
              <a:latin typeface="Times New Roman"/>
              <a:cs typeface="Times New Roman"/>
            </a:endParaRPr>
          </a:p>
          <a:p>
            <a:pPr marL="643890" marR="7620" lvl="1" indent="-271780" algn="just">
              <a:lnSpc>
                <a:spcPts val="1930"/>
              </a:lnSpc>
              <a:buClr>
                <a:srgbClr val="006600"/>
              </a:buClr>
              <a:buFont typeface="Wingdings"/>
              <a:buChar char=""/>
              <a:tabLst>
                <a:tab pos="643890" algn="l"/>
              </a:tabLst>
            </a:pP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Other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indicators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accounting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for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global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domestic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financial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conditions, 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e.g. </a:t>
            </a:r>
            <a:r>
              <a:rPr sz="1700" i="1" spc="-5" dirty="0">
                <a:solidFill>
                  <a:srgbClr val="00AFEF"/>
                </a:solidFill>
                <a:latin typeface="Times New Roman"/>
                <a:cs typeface="Times New Roman"/>
              </a:rPr>
              <a:t>VXO</a:t>
            </a:r>
            <a:r>
              <a:rPr sz="1700" spc="-5" dirty="0">
                <a:latin typeface="Times New Roman"/>
                <a:cs typeface="Times New Roman"/>
              </a:rPr>
              <a:t>; </a:t>
            </a:r>
            <a:r>
              <a:rPr sz="1700" i="1" spc="-80" dirty="0">
                <a:solidFill>
                  <a:srgbClr val="00AFEF"/>
                </a:solidFill>
                <a:latin typeface="Times New Roman"/>
                <a:cs typeface="Times New Roman"/>
              </a:rPr>
              <a:t>real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 shadow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federal</a:t>
            </a:r>
            <a:r>
              <a:rPr sz="1700" i="1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funds</a:t>
            </a:r>
            <a:r>
              <a:rPr sz="1700" i="1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rate</a:t>
            </a:r>
            <a:r>
              <a:rPr sz="1700" spc="-75" dirty="0">
                <a:latin typeface="Times New Roman"/>
                <a:cs typeface="Times New Roman"/>
              </a:rPr>
              <a:t>;</a:t>
            </a:r>
            <a:r>
              <a:rPr sz="1700" spc="-5" dirty="0">
                <a:latin typeface="Times New Roman"/>
                <a:cs typeface="Times New Roman"/>
              </a:rPr>
              <a:t>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i="1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real</a:t>
            </a:r>
            <a:r>
              <a:rPr sz="1700" i="1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50" dirty="0">
                <a:solidFill>
                  <a:srgbClr val="00AFEF"/>
                </a:solidFill>
                <a:latin typeface="Times New Roman"/>
                <a:cs typeface="Times New Roman"/>
              </a:rPr>
              <a:t>T-Bill</a:t>
            </a:r>
            <a:r>
              <a:rPr sz="1700" i="1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rate</a:t>
            </a:r>
            <a:r>
              <a:rPr sz="1700" spc="-75" dirty="0">
                <a:latin typeface="Times New Roman"/>
                <a:cs typeface="Times New Roman"/>
              </a:rPr>
              <a:t>;</a:t>
            </a:r>
            <a:r>
              <a:rPr sz="1700" spc="10" dirty="0">
                <a:latin typeface="Times New Roman"/>
                <a:cs typeface="Times New Roman"/>
              </a:rPr>
              <a:t>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i="1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terms</a:t>
            </a:r>
            <a:r>
              <a:rPr sz="1700" i="1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90" dirty="0">
                <a:solidFill>
                  <a:srgbClr val="00AFEF"/>
                </a:solidFill>
                <a:latin typeface="Times New Roman"/>
                <a:cs typeface="Times New Roman"/>
              </a:rPr>
              <a:t>spread</a:t>
            </a:r>
            <a:r>
              <a:rPr sz="1700" spc="-90" dirty="0">
                <a:latin typeface="Times New Roman"/>
                <a:cs typeface="Times New Roman"/>
              </a:rPr>
              <a:t>;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i="1" spc="-50" dirty="0">
                <a:solidFill>
                  <a:srgbClr val="00AFEF"/>
                </a:solidFill>
                <a:latin typeface="Times New Roman"/>
                <a:cs typeface="Times New Roman"/>
              </a:rPr>
              <a:t>financial</a:t>
            </a:r>
            <a:r>
              <a:rPr sz="1700" i="1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stability</a:t>
            </a:r>
            <a:r>
              <a:rPr sz="1700" i="1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conditions</a:t>
            </a:r>
            <a:r>
              <a:rPr sz="1700" spc="-75" dirty="0">
                <a:latin typeface="Times New Roman"/>
                <a:cs typeface="Times New Roman"/>
              </a:rPr>
              <a:t>;</a:t>
            </a:r>
            <a:r>
              <a:rPr sz="1700" spc="-5" dirty="0">
                <a:latin typeface="Times New Roman"/>
                <a:cs typeface="Times New Roman"/>
              </a:rPr>
              <a:t> </a:t>
            </a:r>
            <a:r>
              <a:rPr sz="1700" i="1" spc="-20" dirty="0">
                <a:solidFill>
                  <a:srgbClr val="00AFEF"/>
                </a:solidFill>
                <a:latin typeface="Times New Roman"/>
                <a:cs typeface="Times New Roman"/>
              </a:rPr>
              <a:t>US-dollar</a:t>
            </a:r>
            <a:r>
              <a:rPr sz="1700" i="1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85" dirty="0">
                <a:solidFill>
                  <a:srgbClr val="00AFEF"/>
                </a:solidFill>
                <a:latin typeface="Times New Roman"/>
                <a:cs typeface="Times New Roman"/>
              </a:rPr>
              <a:t>NEER</a:t>
            </a:r>
            <a:r>
              <a:rPr sz="1700" spc="85" dirty="0">
                <a:latin typeface="Times New Roman"/>
                <a:cs typeface="Times New Roman"/>
              </a:rPr>
              <a:t>.</a:t>
            </a:r>
            <a:endParaRPr sz="17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buChar char=""/>
            </a:pPr>
            <a:endParaRPr sz="1700" dirty="0">
              <a:latin typeface="Times New Roman"/>
              <a:cs typeface="Times New Roman"/>
            </a:endParaRPr>
          </a:p>
          <a:p>
            <a:pPr marL="643890" marR="5080" lvl="1" indent="-271780" algn="just">
              <a:lnSpc>
                <a:spcPct val="92600"/>
              </a:lnSpc>
              <a:spcBef>
                <a:spcPts val="5"/>
              </a:spcBef>
              <a:buClr>
                <a:srgbClr val="006600"/>
              </a:buClr>
              <a:buFont typeface="Wingdings"/>
              <a:buChar char=""/>
              <a:tabLst>
                <a:tab pos="643890" algn="l"/>
              </a:tabLst>
            </a:pP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Other</a:t>
            </a:r>
            <a:r>
              <a:rPr sz="17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domestic</a:t>
            </a:r>
            <a:r>
              <a:rPr sz="17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control</a:t>
            </a:r>
            <a:r>
              <a:rPr sz="17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variables</a:t>
            </a:r>
            <a:r>
              <a:rPr sz="1700" spc="-5" dirty="0">
                <a:latin typeface="Times New Roman"/>
                <a:cs typeface="Times New Roman"/>
              </a:rPr>
              <a:t>,</a:t>
            </a:r>
            <a:r>
              <a:rPr sz="1700" spc="-45" dirty="0">
                <a:latin typeface="Times New Roman"/>
                <a:cs typeface="Times New Roman"/>
              </a:rPr>
              <a:t> </a:t>
            </a:r>
            <a:r>
              <a:rPr sz="1700" spc="-20" dirty="0">
                <a:latin typeface="Times New Roman"/>
                <a:cs typeface="Times New Roman"/>
              </a:rPr>
              <a:t>e.g.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AFEF"/>
                </a:solidFill>
                <a:latin typeface="Times New Roman"/>
                <a:cs typeface="Times New Roman"/>
              </a:rPr>
              <a:t>real</a:t>
            </a:r>
            <a:r>
              <a:rPr sz="1700" spc="-3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80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spc="-4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00AFEF"/>
                </a:solidFill>
                <a:latin typeface="Times New Roman"/>
                <a:cs typeface="Times New Roman"/>
              </a:rPr>
              <a:t>growth</a:t>
            </a:r>
            <a:r>
              <a:rPr sz="1700" spc="-3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rate</a:t>
            </a:r>
            <a:r>
              <a:rPr sz="1700" spc="15" dirty="0">
                <a:latin typeface="Times New Roman"/>
                <a:cs typeface="Times New Roman"/>
              </a:rPr>
              <a:t>;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real</a:t>
            </a:r>
            <a:r>
              <a:rPr sz="1700" spc="-3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credit</a:t>
            </a:r>
            <a:r>
              <a:rPr sz="1700" spc="-2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00AFEF"/>
                </a:solidFill>
                <a:latin typeface="Times New Roman"/>
                <a:cs typeface="Times New Roman"/>
              </a:rPr>
              <a:t>growth</a:t>
            </a:r>
            <a:r>
              <a:rPr sz="1700" spc="-2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rate</a:t>
            </a:r>
            <a:r>
              <a:rPr sz="1700" spc="10" dirty="0">
                <a:latin typeface="Times New Roman"/>
                <a:cs typeface="Times New Roman"/>
              </a:rPr>
              <a:t>;</a:t>
            </a:r>
            <a:r>
              <a:rPr sz="1700" spc="-35" dirty="0"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spc="-3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public</a:t>
            </a:r>
            <a:r>
              <a:rPr sz="1700" spc="-4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AFEF"/>
                </a:solidFill>
                <a:latin typeface="Times New Roman"/>
                <a:cs typeface="Times New Roman"/>
              </a:rPr>
              <a:t>debt </a:t>
            </a:r>
            <a:r>
              <a:rPr sz="1700" spc="-409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00AFEF"/>
                </a:solidFill>
                <a:latin typeface="Times New Roman"/>
                <a:cs typeface="Times New Roman"/>
              </a:rPr>
              <a:t>to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30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spc="30" dirty="0">
                <a:latin typeface="Times New Roman"/>
                <a:cs typeface="Times New Roman"/>
              </a:rPr>
              <a:t>;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domestic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20" dirty="0">
                <a:solidFill>
                  <a:srgbClr val="00AFEF"/>
                </a:solidFill>
                <a:latin typeface="Times New Roman"/>
                <a:cs typeface="Times New Roman"/>
              </a:rPr>
              <a:t>policy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rate</a:t>
            </a:r>
            <a:r>
              <a:rPr sz="1700" spc="15" dirty="0">
                <a:latin typeface="Times New Roman"/>
                <a:cs typeface="Times New Roman"/>
              </a:rPr>
              <a:t>;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00AFEF"/>
                </a:solidFill>
                <a:latin typeface="Times New Roman"/>
                <a:cs typeface="Times New Roman"/>
              </a:rPr>
              <a:t>NEER</a:t>
            </a:r>
            <a:r>
              <a:rPr sz="1700" spc="20" dirty="0">
                <a:latin typeface="Times New Roman"/>
                <a:cs typeface="Times New Roman"/>
              </a:rPr>
              <a:t>;</a:t>
            </a:r>
            <a:r>
              <a:rPr sz="1700" spc="-10" dirty="0"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00AFEF"/>
                </a:solidFill>
                <a:latin typeface="Times New Roman"/>
                <a:cs typeface="Times New Roman"/>
              </a:rPr>
              <a:t>ratio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0" dirty="0">
                <a:solidFill>
                  <a:srgbClr val="00AFEF"/>
                </a:solidFill>
                <a:latin typeface="Times New Roman"/>
                <a:cs typeface="Times New Roman"/>
              </a:rPr>
              <a:t>between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liability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inflows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and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35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spc="35" dirty="0">
                <a:latin typeface="Times New Roman"/>
                <a:cs typeface="Times New Roman"/>
              </a:rPr>
              <a:t>;</a:t>
            </a:r>
            <a:r>
              <a:rPr sz="1700" dirty="0"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a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dummy</a:t>
            </a:r>
            <a:r>
              <a:rPr sz="1700" spc="-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for </a:t>
            </a:r>
            <a:r>
              <a:rPr sz="1700" spc="-409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00AFEF"/>
                </a:solidFill>
                <a:latin typeface="Times New Roman"/>
                <a:cs typeface="Times New Roman"/>
              </a:rPr>
              <a:t>the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00AFEF"/>
                </a:solidFill>
                <a:latin typeface="Times New Roman"/>
                <a:cs typeface="Times New Roman"/>
              </a:rPr>
              <a:t>occurrence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60" dirty="0">
                <a:solidFill>
                  <a:srgbClr val="00AFEF"/>
                </a:solidFill>
                <a:latin typeface="Times New Roman"/>
                <a:cs typeface="Times New Roman"/>
              </a:rPr>
              <a:t>of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a</a:t>
            </a:r>
            <a:r>
              <a:rPr sz="170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00AFEF"/>
                </a:solidFill>
                <a:latin typeface="Times New Roman"/>
                <a:cs typeface="Times New Roman"/>
              </a:rPr>
              <a:t>banking</a:t>
            </a:r>
            <a:r>
              <a:rPr sz="1700" spc="-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spc="-10" dirty="0">
                <a:solidFill>
                  <a:srgbClr val="00AFEF"/>
                </a:solidFill>
                <a:latin typeface="Times New Roman"/>
                <a:cs typeface="Times New Roman"/>
              </a:rPr>
              <a:t>crisis</a:t>
            </a:r>
            <a:r>
              <a:rPr sz="1700" spc="-10" dirty="0">
                <a:latin typeface="Times New Roman"/>
                <a:cs typeface="Times New Roman"/>
              </a:rPr>
              <a:t>,</a:t>
            </a:r>
            <a:r>
              <a:rPr sz="1700" spc="-5" dirty="0">
                <a:latin typeface="Times New Roman"/>
                <a:cs typeface="Times New Roman"/>
              </a:rPr>
              <a:t> etc.</a:t>
            </a:r>
            <a:endParaRPr sz="17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har char=""/>
            </a:pPr>
            <a:endParaRPr sz="1650" dirty="0">
              <a:latin typeface="Times New Roman"/>
              <a:cs typeface="Times New Roman"/>
            </a:endParaRPr>
          </a:p>
          <a:p>
            <a:pPr marL="643890" marR="7620" lvl="1" indent="-271780" algn="just">
              <a:lnSpc>
                <a:spcPct val="94300"/>
              </a:lnSpc>
              <a:spcBef>
                <a:spcPts val="5"/>
              </a:spcBef>
              <a:buClr>
                <a:srgbClr val="006600"/>
              </a:buClr>
              <a:buFont typeface="Wingdings"/>
              <a:buChar char=""/>
              <a:tabLst>
                <a:tab pos="643890" algn="l"/>
              </a:tabLst>
            </a:pPr>
            <a:r>
              <a:rPr sz="1700" spc="-6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set 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7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country </a:t>
            </a:r>
            <a:r>
              <a:rPr sz="1700" b="1" spc="20" dirty="0">
                <a:solidFill>
                  <a:srgbClr val="FF0000"/>
                </a:solidFill>
                <a:latin typeface="Times New Roman"/>
                <a:cs typeface="Times New Roman"/>
              </a:rPr>
              <a:t>characteristics </a:t>
            </a:r>
            <a:r>
              <a:rPr sz="1700" spc="60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consists 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exchange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rate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regime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chosen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individual </a:t>
            </a:r>
            <a:r>
              <a:rPr sz="1700" spc="55" dirty="0">
                <a:solidFill>
                  <a:srgbClr val="FF0000"/>
                </a:solidFill>
                <a:latin typeface="Times New Roman"/>
                <a:cs typeface="Times New Roman"/>
              </a:rPr>
              <a:t>EMEs </a:t>
            </a:r>
            <a:r>
              <a:rPr sz="1700" spc="-409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classical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measure 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700" b="1" spc="20" dirty="0">
                <a:solidFill>
                  <a:srgbClr val="FF0000"/>
                </a:solidFill>
                <a:latin typeface="Times New Roman"/>
                <a:cs typeface="Times New Roman"/>
              </a:rPr>
              <a:t>external </a:t>
            </a:r>
            <a:r>
              <a:rPr sz="17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imbalances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including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current </a:t>
            </a:r>
            <a:r>
              <a:rPr sz="1700" i="1" spc="-100" dirty="0">
                <a:solidFill>
                  <a:srgbClr val="00AFEF"/>
                </a:solidFill>
                <a:latin typeface="Times New Roman"/>
                <a:cs typeface="Times New Roman"/>
              </a:rPr>
              <a:t>account </a:t>
            </a:r>
            <a:r>
              <a:rPr sz="1700" i="1" spc="-105" dirty="0">
                <a:solidFill>
                  <a:srgbClr val="00AFEF"/>
                </a:solidFill>
                <a:latin typeface="Times New Roman"/>
                <a:cs typeface="Times New Roman"/>
              </a:rPr>
              <a:t>balance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i="1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dirty="0">
                <a:latin typeface="Times New Roman"/>
                <a:cs typeface="Times New Roman"/>
              </a:rPr>
              <a:t>; </a:t>
            </a:r>
            <a:r>
              <a:rPr sz="1700" i="1" spc="-65" dirty="0">
                <a:solidFill>
                  <a:srgbClr val="00AFEF"/>
                </a:solidFill>
                <a:latin typeface="Times New Roman"/>
                <a:cs typeface="Times New Roman"/>
              </a:rPr>
              <a:t>foreign </a:t>
            </a:r>
            <a:r>
              <a:rPr sz="1700" i="1" spc="-110" dirty="0">
                <a:solidFill>
                  <a:srgbClr val="00AFEF"/>
                </a:solidFill>
                <a:latin typeface="Times New Roman"/>
                <a:cs typeface="Times New Roman"/>
              </a:rPr>
              <a:t>assets </a:t>
            </a:r>
            <a:r>
              <a:rPr sz="1700" i="1" spc="-10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-50" dirty="0">
                <a:solidFill>
                  <a:srgbClr val="00AFEF"/>
                </a:solidFill>
                <a:latin typeface="Times New Roman"/>
                <a:cs typeface="Times New Roman"/>
              </a:rPr>
              <a:t>and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liabilities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i="1" spc="5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spc="5" dirty="0">
                <a:latin typeface="Times New Roman"/>
                <a:cs typeface="Times New Roman"/>
              </a:rPr>
              <a:t>;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outstanding </a:t>
            </a:r>
            <a:r>
              <a:rPr sz="1700" i="1" spc="-105" dirty="0">
                <a:solidFill>
                  <a:srgbClr val="00AFEF"/>
                </a:solidFill>
                <a:latin typeface="Times New Roman"/>
                <a:cs typeface="Times New Roman"/>
              </a:rPr>
              <a:t>stock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of </a:t>
            </a:r>
            <a:r>
              <a:rPr sz="1700" i="1" spc="50" dirty="0">
                <a:solidFill>
                  <a:srgbClr val="00AFEF"/>
                </a:solidFill>
                <a:latin typeface="Times New Roman"/>
                <a:cs typeface="Times New Roman"/>
              </a:rPr>
              <a:t>US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dollar-denominated </a:t>
            </a:r>
            <a:r>
              <a:rPr sz="1700" i="1" spc="-90" dirty="0">
                <a:solidFill>
                  <a:srgbClr val="00AFEF"/>
                </a:solidFill>
                <a:latin typeface="Times New Roman"/>
                <a:cs typeface="Times New Roman"/>
              </a:rPr>
              <a:t>loans </a:t>
            </a:r>
            <a:r>
              <a:rPr sz="1700" i="1" spc="-50" dirty="0">
                <a:solidFill>
                  <a:srgbClr val="00AFEF"/>
                </a:solidFill>
                <a:latin typeface="Times New Roman"/>
                <a:cs typeface="Times New Roman"/>
              </a:rPr>
              <a:t>and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debt </a:t>
            </a:r>
            <a:r>
              <a:rPr sz="1700" i="1" spc="-90" dirty="0">
                <a:solidFill>
                  <a:srgbClr val="00AFEF"/>
                </a:solidFill>
                <a:latin typeface="Times New Roman"/>
                <a:cs typeface="Times New Roman"/>
              </a:rPr>
              <a:t>securities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of </a:t>
            </a:r>
            <a:r>
              <a:rPr sz="1700" i="1" spc="95" dirty="0">
                <a:solidFill>
                  <a:srgbClr val="00AFEF"/>
                </a:solidFill>
                <a:latin typeface="Times New Roman"/>
                <a:cs typeface="Times New Roman"/>
              </a:rPr>
              <a:t>NFPS </a:t>
            </a:r>
            <a:r>
              <a:rPr sz="1700" i="1" spc="-75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1700" i="1" spc="35" dirty="0">
                <a:solidFill>
                  <a:srgbClr val="00AFEF"/>
                </a:solidFill>
                <a:latin typeface="Times New Roman"/>
                <a:cs typeface="Times New Roman"/>
              </a:rPr>
              <a:t>GDP </a:t>
            </a:r>
            <a:r>
              <a:rPr sz="1700" i="1" spc="-45" dirty="0">
                <a:solidFill>
                  <a:srgbClr val="00AFEF"/>
                </a:solidFill>
                <a:latin typeface="Times New Roman"/>
                <a:cs typeface="Times New Roman"/>
              </a:rPr>
              <a:t>ratio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or </a:t>
            </a:r>
            <a:r>
              <a:rPr sz="1700" i="1" spc="-65" dirty="0">
                <a:solidFill>
                  <a:srgbClr val="00AFEF"/>
                </a:solidFill>
                <a:latin typeface="Times New Roman"/>
                <a:cs typeface="Times New Roman"/>
              </a:rPr>
              <a:t>foreign </a:t>
            </a:r>
            <a:r>
              <a:rPr sz="1700" i="1" spc="-105" dirty="0">
                <a:solidFill>
                  <a:srgbClr val="00AFEF"/>
                </a:solidFill>
                <a:latin typeface="Times New Roman"/>
                <a:cs typeface="Times New Roman"/>
              </a:rPr>
              <a:t>reserves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to </a:t>
            </a:r>
            <a:r>
              <a:rPr sz="1700" i="1" spc="10" dirty="0">
                <a:solidFill>
                  <a:srgbClr val="00AFEF"/>
                </a:solidFill>
                <a:latin typeface="Times New Roman"/>
                <a:cs typeface="Times New Roman"/>
              </a:rPr>
              <a:t>GDP</a:t>
            </a:r>
            <a:r>
              <a:rPr sz="1700" spc="10" dirty="0">
                <a:latin typeface="Times New Roman"/>
                <a:cs typeface="Times New Roman"/>
              </a:rPr>
              <a:t>, </a:t>
            </a:r>
            <a:r>
              <a:rPr sz="1700" spc="-15" dirty="0">
                <a:latin typeface="Times New Roman"/>
                <a:cs typeface="Times New Roman"/>
              </a:rPr>
              <a:t>which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700" spc="70" dirty="0">
                <a:solidFill>
                  <a:srgbClr val="FF0000"/>
                </a:solidFill>
                <a:latin typeface="Times New Roman"/>
                <a:cs typeface="Times New Roman"/>
              </a:rPr>
              <a:t>I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would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have expected </a:t>
            </a:r>
            <a:r>
              <a:rPr sz="1700" spc="25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th</a:t>
            </a:r>
            <a:r>
              <a:rPr lang="en-GB" sz="1700" spc="25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em</a:t>
            </a:r>
            <a:r>
              <a:rPr lang="en-GB" sz="1700" spc="2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and your actually variable </a:t>
            </a:r>
            <a:r>
              <a:rPr sz="17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700" spc="-2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at 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time </a:t>
            </a:r>
            <a:r>
              <a:rPr sz="1700" spc="-409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t</a:t>
            </a:r>
            <a:r>
              <a:rPr sz="17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rather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5" dirty="0">
                <a:solidFill>
                  <a:srgbClr val="FF0000"/>
                </a:solidFill>
                <a:latin typeface="Times New Roman"/>
                <a:cs typeface="Times New Roman"/>
              </a:rPr>
              <a:t>than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15" dirty="0">
                <a:solidFill>
                  <a:srgbClr val="FF0000"/>
                </a:solidFill>
                <a:latin typeface="Times New Roman"/>
                <a:cs typeface="Times New Roman"/>
              </a:rPr>
              <a:t>lagged</a:t>
            </a:r>
            <a:r>
              <a:rPr sz="17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0" dirty="0">
                <a:solidFill>
                  <a:srgbClr val="FF0000"/>
                </a:solidFill>
                <a:latin typeface="Times New Roman"/>
                <a:cs typeface="Times New Roman"/>
              </a:rPr>
              <a:t>at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0" dirty="0">
                <a:solidFill>
                  <a:srgbClr val="FF0000"/>
                </a:solidFill>
                <a:latin typeface="Times New Roman"/>
                <a:cs typeface="Times New Roman"/>
              </a:rPr>
              <a:t>t-1.</a:t>
            </a:r>
            <a:endParaRPr sz="1700" dirty="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Char char=""/>
            </a:pPr>
            <a:endParaRPr sz="1800" dirty="0">
              <a:latin typeface="Times New Roman"/>
              <a:cs typeface="Times New Roman"/>
            </a:endParaRPr>
          </a:p>
          <a:p>
            <a:pPr marL="643890" marR="5080" lvl="1" indent="-271780" algn="just">
              <a:lnSpc>
                <a:spcPts val="1900"/>
              </a:lnSpc>
              <a:spcBef>
                <a:spcPts val="5"/>
              </a:spcBef>
              <a:buClr>
                <a:srgbClr val="006600"/>
              </a:buClr>
              <a:buSzPct val="105882"/>
              <a:buFont typeface="Wingdings"/>
              <a:buChar char=""/>
              <a:tabLst>
                <a:tab pos="643890" algn="l"/>
              </a:tabLst>
            </a:pPr>
            <a:r>
              <a:rPr sz="1700" spc="-6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set </a:t>
            </a:r>
            <a:r>
              <a:rPr sz="1700" spc="-55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additional global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variables</a:t>
            </a:r>
            <a:r>
              <a:rPr sz="1700" spc="-5" dirty="0">
                <a:latin typeface="Times New Roman"/>
                <a:cs typeface="Times New Roman"/>
              </a:rPr>
              <a:t>, </a:t>
            </a:r>
            <a:r>
              <a:rPr sz="1700" spc="-20" dirty="0">
                <a:latin typeface="Times New Roman"/>
                <a:cs typeface="Times New Roman"/>
              </a:rPr>
              <a:t>e.g. </a:t>
            </a:r>
            <a:r>
              <a:rPr sz="1700" i="1" spc="-55" dirty="0">
                <a:solidFill>
                  <a:srgbClr val="00AFEF"/>
                </a:solidFill>
                <a:latin typeface="Times New Roman"/>
                <a:cs typeface="Times New Roman"/>
              </a:rPr>
              <a:t>oil </a:t>
            </a:r>
            <a:r>
              <a:rPr sz="1700" i="1" spc="-100" dirty="0">
                <a:solidFill>
                  <a:srgbClr val="00AFEF"/>
                </a:solidFill>
                <a:latin typeface="Times New Roman"/>
                <a:cs typeface="Times New Roman"/>
              </a:rPr>
              <a:t>price </a:t>
            </a:r>
            <a:r>
              <a:rPr sz="1700" i="1" spc="-45" dirty="0">
                <a:solidFill>
                  <a:srgbClr val="00AFEF"/>
                </a:solidFill>
                <a:latin typeface="Times New Roman"/>
                <a:cs typeface="Times New Roman"/>
              </a:rPr>
              <a:t>inflation</a:t>
            </a:r>
            <a:r>
              <a:rPr sz="1700" spc="-45" dirty="0">
                <a:latin typeface="Times New Roman"/>
                <a:cs typeface="Times New Roman"/>
              </a:rPr>
              <a:t>;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the </a:t>
            </a:r>
            <a:r>
              <a:rPr sz="1700" i="1" spc="-80" dirty="0">
                <a:solidFill>
                  <a:srgbClr val="00AFEF"/>
                </a:solidFill>
                <a:latin typeface="Times New Roman"/>
                <a:cs typeface="Times New Roman"/>
              </a:rPr>
              <a:t>real </a:t>
            </a:r>
            <a:r>
              <a:rPr sz="1700" i="1" spc="35" dirty="0">
                <a:solidFill>
                  <a:srgbClr val="00AFEF"/>
                </a:solidFill>
                <a:latin typeface="Times New Roman"/>
                <a:cs typeface="Times New Roman"/>
              </a:rPr>
              <a:t>GDP </a:t>
            </a:r>
            <a:r>
              <a:rPr sz="1700" i="1" spc="-40" dirty="0">
                <a:solidFill>
                  <a:srgbClr val="00AFEF"/>
                </a:solidFill>
                <a:latin typeface="Times New Roman"/>
                <a:cs typeface="Times New Roman"/>
              </a:rPr>
              <a:t>growth </a:t>
            </a:r>
            <a:r>
              <a:rPr sz="1700" i="1" spc="-70" dirty="0">
                <a:solidFill>
                  <a:srgbClr val="00AFEF"/>
                </a:solidFill>
                <a:latin typeface="Times New Roman"/>
                <a:cs typeface="Times New Roman"/>
              </a:rPr>
              <a:t>rate of </a:t>
            </a:r>
            <a:r>
              <a:rPr sz="1700" i="1" spc="-10" dirty="0">
                <a:solidFill>
                  <a:srgbClr val="00AFEF"/>
                </a:solidFill>
                <a:latin typeface="Times New Roman"/>
                <a:cs typeface="Times New Roman"/>
              </a:rPr>
              <a:t>OECD </a:t>
            </a:r>
            <a:r>
              <a:rPr sz="1700" i="1" spc="-85" dirty="0">
                <a:solidFill>
                  <a:srgbClr val="00AFEF"/>
                </a:solidFill>
                <a:latin typeface="Times New Roman"/>
                <a:cs typeface="Times New Roman"/>
              </a:rPr>
              <a:t>countries</a:t>
            </a:r>
            <a:r>
              <a:rPr sz="1700" spc="-85" dirty="0">
                <a:latin typeface="Times New Roman"/>
                <a:cs typeface="Times New Roman"/>
              </a:rPr>
              <a:t>, </a:t>
            </a:r>
            <a:r>
              <a:rPr sz="1700" spc="-80" dirty="0">
                <a:latin typeface="Times New Roman"/>
                <a:cs typeface="Times New Roman"/>
              </a:rPr>
              <a:t> </a:t>
            </a:r>
            <a:r>
              <a:rPr sz="1700" spc="-5" dirty="0">
                <a:latin typeface="Times New Roman"/>
                <a:cs typeface="Times New Roman"/>
              </a:rPr>
              <a:t>which </a:t>
            </a:r>
            <a:r>
              <a:rPr sz="1700" spc="45" dirty="0">
                <a:latin typeface="Times New Roman"/>
                <a:cs typeface="Times New Roman"/>
              </a:rPr>
              <a:t>together </a:t>
            </a:r>
            <a:r>
              <a:rPr sz="1700" spc="20" dirty="0">
                <a:latin typeface="Times New Roman"/>
                <a:cs typeface="Times New Roman"/>
              </a:rPr>
              <a:t>with </a:t>
            </a:r>
            <a:r>
              <a:rPr sz="1700" spc="40" dirty="0">
                <a:latin typeface="Times New Roman"/>
                <a:cs typeface="Times New Roman"/>
              </a:rPr>
              <a:t>the </a:t>
            </a:r>
            <a:r>
              <a:rPr sz="1700" spc="25" dirty="0">
                <a:latin typeface="Times New Roman"/>
                <a:cs typeface="Times New Roman"/>
              </a:rPr>
              <a:t>set </a:t>
            </a:r>
            <a:r>
              <a:rPr sz="1700" spc="-55" dirty="0">
                <a:latin typeface="Times New Roman"/>
                <a:cs typeface="Times New Roman"/>
              </a:rPr>
              <a:t>of </a:t>
            </a:r>
            <a:r>
              <a:rPr sz="1700" spc="5" dirty="0">
                <a:latin typeface="Times New Roman"/>
                <a:cs typeface="Times New Roman"/>
              </a:rPr>
              <a:t>qualitative </a:t>
            </a:r>
            <a:r>
              <a:rPr sz="1700" spc="10" dirty="0">
                <a:latin typeface="Times New Roman"/>
                <a:cs typeface="Times New Roman"/>
              </a:rPr>
              <a:t>indicator </a:t>
            </a:r>
            <a:r>
              <a:rPr sz="1700" dirty="0">
                <a:latin typeface="Times New Roman"/>
                <a:cs typeface="Times New Roman"/>
              </a:rPr>
              <a:t>used by </a:t>
            </a:r>
            <a:r>
              <a:rPr sz="1700" spc="35" dirty="0">
                <a:latin typeface="Times New Roman"/>
                <a:cs typeface="Times New Roman"/>
              </a:rPr>
              <a:t>the authors </a:t>
            </a:r>
            <a:r>
              <a:rPr sz="1700" spc="-5" dirty="0">
                <a:latin typeface="Times New Roman"/>
                <a:cs typeface="Times New Roman"/>
              </a:rPr>
              <a:t>need </a:t>
            </a:r>
            <a:r>
              <a:rPr sz="1700" spc="45" dirty="0">
                <a:latin typeface="Times New Roman"/>
                <a:cs typeface="Times New Roman"/>
              </a:rPr>
              <a:t>to </a:t>
            </a:r>
            <a:r>
              <a:rPr sz="1700" spc="-20" dirty="0">
                <a:latin typeface="Times New Roman"/>
                <a:cs typeface="Times New Roman"/>
              </a:rPr>
              <a:t>be </a:t>
            </a:r>
            <a:r>
              <a:rPr sz="1700" spc="-5" dirty="0">
                <a:latin typeface="Times New Roman"/>
                <a:cs typeface="Times New Roman"/>
              </a:rPr>
              <a:t>as </a:t>
            </a:r>
            <a:r>
              <a:rPr sz="1700" spc="70" dirty="0">
                <a:solidFill>
                  <a:srgbClr val="FF0000"/>
                </a:solidFill>
                <a:latin typeface="Times New Roman"/>
                <a:cs typeface="Times New Roman"/>
              </a:rPr>
              <a:t>I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would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have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expected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25" dirty="0">
                <a:solidFill>
                  <a:srgbClr val="FF0000"/>
                </a:solidFill>
                <a:latin typeface="Times New Roman"/>
                <a:cs typeface="Times New Roman"/>
              </a:rPr>
              <a:t>them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4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dirty="0">
                <a:solidFill>
                  <a:srgbClr val="FF0000"/>
                </a:solidFill>
                <a:latin typeface="Times New Roman"/>
                <a:cs typeface="Times New Roman"/>
              </a:rPr>
              <a:t>considered as</a:t>
            </a:r>
            <a:r>
              <a:rPr sz="17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700" spc="5" dirty="0">
                <a:solidFill>
                  <a:srgbClr val="FF0000"/>
                </a:solidFill>
                <a:latin typeface="Times New Roman"/>
                <a:cs typeface="Times New Roman"/>
              </a:rPr>
              <a:t>exogenous </a:t>
            </a:r>
            <a:r>
              <a:rPr sz="1700" spc="-5" dirty="0">
                <a:solidFill>
                  <a:srgbClr val="FF0000"/>
                </a:solidFill>
                <a:latin typeface="Times New Roman"/>
                <a:cs typeface="Times New Roman"/>
              </a:rPr>
              <a:t>variables.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lang="en-GB" spc="-204" dirty="0">
                <a:latin typeface="Bell MT" panose="02020503060305020303" pitchFamily="18" charset="0"/>
              </a:rPr>
              <a:t>16</a:t>
            </a:r>
            <a:r>
              <a:rPr lang="en-GB" sz="1950" spc="-150" baseline="21367" dirty="0">
                <a:latin typeface="Bell MT" panose="02020503060305020303" pitchFamily="18" charset="0"/>
              </a:rPr>
              <a:t>th</a:t>
            </a:r>
            <a:r>
              <a:rPr lang="en-GB" sz="1950" spc="135" baseline="21367" dirty="0">
                <a:latin typeface="Bell MT" panose="02020503060305020303" pitchFamily="18" charset="0"/>
              </a:rPr>
              <a:t> </a:t>
            </a:r>
            <a:r>
              <a:rPr lang="en-GB" spc="-240" dirty="0">
                <a:latin typeface="Bell MT" panose="02020503060305020303" pitchFamily="18" charset="0"/>
              </a:rPr>
              <a:t>S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240" dirty="0">
                <a:latin typeface="Bell MT" panose="02020503060305020303" pitchFamily="18" charset="0"/>
              </a:rPr>
              <a:t>E</a:t>
            </a:r>
            <a:r>
              <a:rPr lang="en-GB" spc="-100" dirty="0">
                <a:latin typeface="Bell MT" panose="02020503060305020303" pitchFamily="18" charset="0"/>
              </a:rPr>
              <a:t> 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185" dirty="0">
                <a:latin typeface="Bell MT" panose="02020503060305020303" pitchFamily="18" charset="0"/>
              </a:rPr>
              <a:t>c</a:t>
            </a:r>
            <a:r>
              <a:rPr lang="en-GB" spc="-210" dirty="0">
                <a:latin typeface="Bell MT" panose="02020503060305020303" pitchFamily="18" charset="0"/>
              </a:rPr>
              <a:t>o</a:t>
            </a:r>
            <a:r>
              <a:rPr lang="en-GB" spc="-204" dirty="0">
                <a:latin typeface="Bell MT" panose="02020503060305020303" pitchFamily="18" charset="0"/>
              </a:rPr>
              <a:t>n</a:t>
            </a:r>
            <a:r>
              <a:rPr lang="en-GB" spc="-195" dirty="0">
                <a:latin typeface="Bell MT" panose="02020503060305020303" pitchFamily="18" charset="0"/>
              </a:rPr>
              <a:t>omi</a:t>
            </a:r>
            <a:r>
              <a:rPr lang="en-GB" spc="-180" dirty="0">
                <a:latin typeface="Bell MT" panose="02020503060305020303" pitchFamily="18" charset="0"/>
              </a:rPr>
              <a:t>c</a:t>
            </a:r>
            <a:r>
              <a:rPr lang="en-GB" spc="-114" dirty="0">
                <a:latin typeface="Bell MT" panose="02020503060305020303" pitchFamily="18" charset="0"/>
              </a:rPr>
              <a:t> </a:t>
            </a:r>
            <a:r>
              <a:rPr lang="en-GB" spc="-229" dirty="0">
                <a:latin typeface="Bell MT" panose="02020503060305020303" pitchFamily="18" charset="0"/>
              </a:rPr>
              <a:t>Re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180" dirty="0">
                <a:latin typeface="Bell MT" panose="02020503060305020303" pitchFamily="18" charset="0"/>
              </a:rPr>
              <a:t>earc</a:t>
            </a:r>
            <a:r>
              <a:rPr lang="en-GB" spc="-200" dirty="0">
                <a:latin typeface="Bell MT" panose="02020503060305020303" pitchFamily="18" charset="0"/>
              </a:rPr>
              <a:t>h</a:t>
            </a:r>
            <a:r>
              <a:rPr lang="en-GB" spc="-105" dirty="0">
                <a:latin typeface="Bell MT" panose="02020503060305020303" pitchFamily="18" charset="0"/>
              </a:rPr>
              <a:t> </a:t>
            </a:r>
            <a:r>
              <a:rPr lang="en-GB" spc="-370" dirty="0">
                <a:latin typeface="Bell MT" panose="02020503060305020303" pitchFamily="18" charset="0"/>
              </a:rPr>
              <a:t>W</a:t>
            </a:r>
            <a:r>
              <a:rPr lang="en-GB" spc="-175" dirty="0">
                <a:latin typeface="Bell MT" panose="02020503060305020303" pitchFamily="18" charset="0"/>
              </a:rPr>
              <a:t>ork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204" dirty="0">
                <a:latin typeface="Bell MT" panose="02020503060305020303" pitchFamily="18" charset="0"/>
              </a:rPr>
              <a:t>hop</a:t>
            </a:r>
            <a:endParaRPr lang="en-GB" dirty="0">
              <a:latin typeface="Bell MT" panose="02020503060305020303" pitchFamily="18" charset="0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4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31874" y="5858002"/>
            <a:ext cx="2777490" cy="266700"/>
          </a:xfrm>
          <a:prstGeom prst="rect">
            <a:avLst/>
          </a:prstGeom>
          <a:solidFill>
            <a:srgbClr val="808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970"/>
              </a:lnSpc>
            </a:pPr>
            <a:r>
              <a:rPr sz="1800" spc="45" dirty="0">
                <a:solidFill>
                  <a:srgbClr val="FFFFFF"/>
                </a:solidFill>
                <a:latin typeface="Times New Roman"/>
                <a:cs typeface="Times New Roman"/>
              </a:rPr>
              <a:t>Other</a:t>
            </a:r>
            <a:r>
              <a:rPr sz="1800" spc="2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FFFFFF"/>
                </a:solidFill>
                <a:latin typeface="Times New Roman"/>
                <a:cs typeface="Times New Roman"/>
              </a:rPr>
              <a:t>qualitative</a:t>
            </a:r>
            <a:r>
              <a:rPr sz="1800" spc="2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indicators,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47952" y="5820917"/>
            <a:ext cx="90239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60700" indent="-3048635">
              <a:lnSpc>
                <a:spcPct val="100000"/>
              </a:lnSpc>
              <a:spcBef>
                <a:spcPts val="100"/>
              </a:spcBef>
              <a:buClr>
                <a:srgbClr val="006600"/>
              </a:buClr>
              <a:buFont typeface="Wingdings"/>
              <a:buChar char=""/>
              <a:tabLst>
                <a:tab pos="3060700" algn="l"/>
                <a:tab pos="3061335" algn="l"/>
              </a:tabLst>
            </a:pP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including</a:t>
            </a:r>
            <a:r>
              <a:rPr sz="1800" spc="2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political</a:t>
            </a:r>
            <a:r>
              <a:rPr sz="1800" spc="2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800" spc="2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0000"/>
                </a:solidFill>
                <a:latin typeface="Times New Roman"/>
                <a:cs typeface="Times New Roman"/>
              </a:rPr>
              <a:t>institutional</a:t>
            </a:r>
            <a:r>
              <a:rPr sz="1800" spc="2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FF0000"/>
                </a:solidFill>
                <a:latin typeface="Times New Roman"/>
                <a:cs typeface="Times New Roman"/>
              </a:rPr>
              <a:t>indictors,</a:t>
            </a:r>
            <a:r>
              <a:rPr sz="1800" spc="2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as</a:t>
            </a:r>
            <a:r>
              <a:rPr sz="1800" spc="2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well</a:t>
            </a:r>
            <a:r>
              <a:rPr sz="1800" spc="2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as</a:t>
            </a:r>
            <a:r>
              <a:rPr sz="1800" spc="2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those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19174" y="6075375"/>
            <a:ext cx="8757920" cy="80962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 algn="just">
              <a:lnSpc>
                <a:spcPct val="92800"/>
              </a:lnSpc>
              <a:spcBef>
                <a:spcPts val="254"/>
              </a:spcBef>
            </a:pPr>
            <a:r>
              <a:rPr sz="1800" spc="25" dirty="0">
                <a:solidFill>
                  <a:srgbClr val="FF0000"/>
                </a:solidFill>
                <a:latin typeface="Times New Roman"/>
                <a:cs typeface="Times New Roman"/>
              </a:rPr>
              <a:t>related </a:t>
            </a:r>
            <a:r>
              <a:rPr sz="1800" spc="5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corruption,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governance,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doing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business,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etc,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all </a:t>
            </a:r>
            <a:r>
              <a:rPr sz="1800" spc="-6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which </a:t>
            </a:r>
            <a:r>
              <a:rPr sz="1800" spc="10" dirty="0">
                <a:solidFill>
                  <a:srgbClr val="FF0000"/>
                </a:solidFill>
                <a:latin typeface="Times New Roman"/>
                <a:cs typeface="Times New Roman"/>
              </a:rPr>
              <a:t>refer </a:t>
            </a:r>
            <a:r>
              <a:rPr sz="1800" spc="5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800" spc="30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you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consider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1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among</a:t>
            </a:r>
            <a:r>
              <a:rPr sz="18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additional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factors</a:t>
            </a:r>
            <a:r>
              <a:rPr sz="18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65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18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35" dirty="0">
                <a:solidFill>
                  <a:srgbClr val="FF0000"/>
                </a:solidFill>
                <a:latin typeface="Times New Roman"/>
                <a:cs typeface="Times New Roman"/>
              </a:rPr>
              <a:t>might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1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45" dirty="0">
                <a:solidFill>
                  <a:srgbClr val="FF0000"/>
                </a:solidFill>
                <a:latin typeface="Times New Roman"/>
                <a:cs typeface="Times New Roman"/>
              </a:rPr>
              <a:t>at</a:t>
            </a:r>
            <a:r>
              <a:rPr sz="18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play.</a:t>
            </a:r>
            <a:r>
              <a:rPr sz="1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0" dirty="0">
                <a:solidFill>
                  <a:srgbClr val="FF0000"/>
                </a:solidFill>
                <a:latin typeface="Times New Roman"/>
                <a:cs typeface="Times New Roman"/>
              </a:rPr>
              <a:t>This</a:t>
            </a:r>
            <a:r>
              <a:rPr sz="18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will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also</a:t>
            </a:r>
            <a:r>
              <a:rPr sz="18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solve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you</a:t>
            </a:r>
            <a:r>
              <a:rPr sz="1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4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15" dirty="0">
                <a:solidFill>
                  <a:srgbClr val="FF0000"/>
                </a:solidFill>
                <a:latin typeface="Times New Roman"/>
                <a:cs typeface="Times New Roman"/>
              </a:rPr>
              <a:t>degree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65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1800" spc="-4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0000"/>
                </a:solidFill>
                <a:latin typeface="Times New Roman"/>
                <a:cs typeface="Times New Roman"/>
              </a:rPr>
              <a:t>your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GB" sz="1800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actually </a:t>
            </a:r>
            <a:r>
              <a:rPr sz="1800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chosen</a:t>
            </a:r>
            <a:r>
              <a:rPr sz="1800" spc="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variables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FF0000"/>
                </a:solidFill>
                <a:latin typeface="Times New Roman"/>
                <a:cs typeface="Times New Roman"/>
              </a:rPr>
              <a:t>picked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unbiasedly.</a:t>
            </a:r>
            <a:endParaRPr sz="1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19683" y="178435"/>
          <a:ext cx="9813290" cy="5487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37375"/>
                <a:gridCol w="2875915"/>
              </a:tblGrid>
              <a:tr h="54876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3000" spc="-18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V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alu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28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Added</a:t>
                      </a:r>
                      <a:r>
                        <a:rPr sz="3000" spc="-16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an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d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th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</a:t>
                      </a:r>
                      <a:r>
                        <a:rPr sz="3000" spc="-15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spc="-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Mai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n</a:t>
                      </a:r>
                      <a:r>
                        <a:rPr sz="3000" spc="-15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3000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Results</a:t>
                      </a:r>
                      <a:endParaRPr sz="3000">
                        <a:latin typeface="Arial MT"/>
                        <a:cs typeface="Arial MT"/>
                      </a:endParaRPr>
                    </a:p>
                  </a:txBody>
                  <a:tcPr marL="0" marR="0" marT="27305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55480" y="178435"/>
            <a:ext cx="707390" cy="49212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38404" y="863853"/>
            <a:ext cx="9839960" cy="2623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" indent="-269875">
              <a:lnSpc>
                <a:spcPct val="100000"/>
              </a:lnSpc>
              <a:spcBef>
                <a:spcPts val="100"/>
              </a:spcBef>
              <a:buClr>
                <a:srgbClr val="006600"/>
              </a:buClr>
              <a:buFont typeface="Wingdings"/>
              <a:buChar char=""/>
              <a:tabLst>
                <a:tab pos="281940" algn="l"/>
                <a:tab pos="282575" algn="l"/>
              </a:tabLst>
            </a:pPr>
            <a:r>
              <a:rPr sz="2000" spc="75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paper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enriches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our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knowledge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providing: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6600"/>
              </a:buClr>
              <a:buFont typeface="Wingdings"/>
              <a:buChar char=""/>
            </a:pPr>
            <a:endParaRPr sz="2000">
              <a:latin typeface="Times New Roman"/>
              <a:cs typeface="Times New Roman"/>
            </a:endParaRPr>
          </a:p>
          <a:p>
            <a:pPr marL="821690" marR="5080" lvl="1" indent="-270510" algn="just">
              <a:lnSpc>
                <a:spcPct val="93200"/>
              </a:lnSpc>
              <a:buClr>
                <a:srgbClr val="006600"/>
              </a:buClr>
              <a:buFont typeface="Wingdings"/>
              <a:buChar char=""/>
              <a:tabLst>
                <a:tab pos="822325" algn="l"/>
              </a:tabLst>
            </a:pPr>
            <a:r>
              <a:rPr sz="2000" spc="-70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empirical </a:t>
            </a:r>
            <a:r>
              <a:rPr sz="2000" spc="35" dirty="0">
                <a:latin typeface="Times New Roman"/>
                <a:cs typeface="Times New Roman"/>
              </a:rPr>
              <a:t>results </a:t>
            </a:r>
            <a:r>
              <a:rPr sz="2000" spc="20" dirty="0">
                <a:latin typeface="Times New Roman"/>
                <a:cs typeface="Times New Roman"/>
              </a:rPr>
              <a:t>on </a:t>
            </a:r>
            <a:r>
              <a:rPr sz="2000" spc="-10" dirty="0">
                <a:latin typeface="Times New Roman"/>
                <a:cs typeface="Times New Roman"/>
              </a:rPr>
              <a:t>some Balkan </a:t>
            </a:r>
            <a:r>
              <a:rPr sz="2000" spc="25" dirty="0">
                <a:latin typeface="Times New Roman"/>
                <a:cs typeface="Times New Roman"/>
              </a:rPr>
              <a:t>and </a:t>
            </a:r>
            <a:r>
              <a:rPr sz="2000" dirty="0">
                <a:latin typeface="Times New Roman"/>
                <a:cs typeface="Times New Roman"/>
              </a:rPr>
              <a:t>non-Balkan </a:t>
            </a:r>
            <a:r>
              <a:rPr sz="2000" spc="20" dirty="0">
                <a:latin typeface="Times New Roman"/>
                <a:cs typeface="Times New Roman"/>
              </a:rPr>
              <a:t>countries on </a:t>
            </a:r>
            <a:r>
              <a:rPr sz="2000" spc="-15" dirty="0">
                <a:latin typeface="Times New Roman"/>
                <a:cs typeface="Times New Roman"/>
              </a:rPr>
              <a:t>how, </a:t>
            </a:r>
            <a:r>
              <a:rPr sz="2000" spc="-10" dirty="0">
                <a:latin typeface="Times New Roman"/>
                <a:cs typeface="Times New Roman"/>
              </a:rPr>
              <a:t>besides </a:t>
            </a:r>
            <a:r>
              <a:rPr sz="2000" spc="25" dirty="0">
                <a:latin typeface="Times New Roman"/>
                <a:cs typeface="Times New Roman"/>
              </a:rPr>
              <a:t>credit 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ratings, 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some </a:t>
            </a:r>
            <a:r>
              <a:rPr sz="2000" spc="45" dirty="0">
                <a:solidFill>
                  <a:srgbClr val="006FC0"/>
                </a:solidFill>
                <a:latin typeface="Times New Roman"/>
                <a:cs typeface="Times New Roman"/>
              </a:rPr>
              <a:t>other </a:t>
            </a:r>
            <a:r>
              <a:rPr sz="2000" spc="25" dirty="0">
                <a:solidFill>
                  <a:srgbClr val="006FC0"/>
                </a:solidFill>
                <a:latin typeface="Times New Roman"/>
                <a:cs typeface="Times New Roman"/>
              </a:rPr>
              <a:t>explanatory </a:t>
            </a:r>
            <a:r>
              <a:rPr sz="2000" spc="5" dirty="0">
                <a:solidFill>
                  <a:srgbClr val="006FC0"/>
                </a:solidFill>
                <a:latin typeface="Times New Roman"/>
                <a:cs typeface="Times New Roman"/>
              </a:rPr>
              <a:t>variables </a:t>
            </a:r>
            <a:r>
              <a:rPr sz="2000" spc="20" dirty="0">
                <a:latin typeface="Times New Roman"/>
                <a:cs typeface="Times New Roman"/>
              </a:rPr>
              <a:t>are </a:t>
            </a:r>
            <a:r>
              <a:rPr sz="2000" spc="-20" dirty="0">
                <a:latin typeface="Times New Roman"/>
                <a:cs typeface="Times New Roman"/>
              </a:rPr>
              <a:t>useful </a:t>
            </a:r>
            <a:r>
              <a:rPr sz="2000" spc="10" dirty="0">
                <a:latin typeface="Times New Roman"/>
                <a:cs typeface="Times New Roman"/>
              </a:rPr>
              <a:t>in explaining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10" dirty="0">
                <a:latin typeface="Times New Roman"/>
                <a:cs typeface="Times New Roman"/>
              </a:rPr>
              <a:t>variability </a:t>
            </a:r>
            <a:r>
              <a:rPr sz="2000" spc="-65" dirty="0">
                <a:latin typeface="Times New Roman"/>
                <a:cs typeface="Times New Roman"/>
              </a:rPr>
              <a:t>of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sovereign </a:t>
            </a:r>
            <a:r>
              <a:rPr sz="2000" spc="10" dirty="0">
                <a:latin typeface="Times New Roman"/>
                <a:cs typeface="Times New Roman"/>
              </a:rPr>
              <a:t>bond </a:t>
            </a:r>
            <a:r>
              <a:rPr sz="2000" spc="50" dirty="0">
                <a:latin typeface="Times New Roman"/>
                <a:cs typeface="Times New Roman"/>
              </a:rPr>
              <a:t>rate </a:t>
            </a:r>
            <a:r>
              <a:rPr sz="2000" spc="20" dirty="0">
                <a:latin typeface="Times New Roman"/>
                <a:cs typeface="Times New Roman"/>
              </a:rPr>
              <a:t>spreads </a:t>
            </a:r>
            <a:r>
              <a:rPr sz="2000" spc="15" dirty="0">
                <a:latin typeface="Times New Roman"/>
                <a:cs typeface="Times New Roman"/>
              </a:rPr>
              <a:t>over </a:t>
            </a:r>
            <a:r>
              <a:rPr sz="2000" spc="-10" dirty="0">
                <a:latin typeface="Times New Roman"/>
                <a:cs typeface="Times New Roman"/>
              </a:rPr>
              <a:t>some </a:t>
            </a:r>
            <a:r>
              <a:rPr sz="2000" spc="25" dirty="0">
                <a:latin typeface="Times New Roman"/>
                <a:cs typeface="Times New Roman"/>
              </a:rPr>
              <a:t>risk </a:t>
            </a:r>
            <a:r>
              <a:rPr sz="2000" spc="-15" dirty="0">
                <a:latin typeface="Times New Roman"/>
                <a:cs typeface="Times New Roman"/>
              </a:rPr>
              <a:t>free </a:t>
            </a:r>
            <a:r>
              <a:rPr sz="2000" spc="25" dirty="0">
                <a:latin typeface="Times New Roman"/>
                <a:cs typeface="Times New Roman"/>
              </a:rPr>
              <a:t>rate. </a:t>
            </a:r>
            <a:r>
              <a:rPr sz="2000" b="1" spc="50" dirty="0">
                <a:solidFill>
                  <a:srgbClr val="FF0000"/>
                </a:solidFill>
                <a:latin typeface="Times New Roman"/>
                <a:cs typeface="Times New Roman"/>
              </a:rPr>
              <a:t>BUT,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can </a:t>
            </a:r>
            <a:r>
              <a:rPr sz="2000" spc="20" dirty="0">
                <a:solidFill>
                  <a:srgbClr val="FF0000"/>
                </a:solidFill>
                <a:latin typeface="Times New Roman"/>
                <a:cs typeface="Times New Roman"/>
              </a:rPr>
              <a:t>these 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findings 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used 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for </a:t>
            </a:r>
            <a:r>
              <a:rPr sz="2000" spc="45" dirty="0">
                <a:solidFill>
                  <a:srgbClr val="FF0000"/>
                </a:solidFill>
                <a:latin typeface="Times New Roman"/>
                <a:cs typeface="Times New Roman"/>
              </a:rPr>
              <a:t>other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60" dirty="0">
                <a:solidFill>
                  <a:srgbClr val="FF0000"/>
                </a:solidFill>
                <a:latin typeface="Times New Roman"/>
                <a:cs typeface="Times New Roman"/>
              </a:rPr>
              <a:t>EMEs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55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included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10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35" dirty="0">
                <a:solidFill>
                  <a:srgbClr val="FF0000"/>
                </a:solidFill>
                <a:latin typeface="Times New Roman"/>
                <a:cs typeface="Times New Roman"/>
              </a:rPr>
              <a:t>this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sample?</a:t>
            </a:r>
            <a:endParaRPr sz="20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Clr>
                <a:srgbClr val="006600"/>
              </a:buClr>
              <a:buFont typeface="Wingdings"/>
              <a:buChar char=""/>
            </a:pPr>
            <a:endParaRPr sz="2050">
              <a:latin typeface="Times New Roman"/>
              <a:cs typeface="Times New Roman"/>
            </a:endParaRPr>
          </a:p>
          <a:p>
            <a:pPr marL="821690" marR="5715" lvl="1" indent="-270510" algn="just">
              <a:lnSpc>
                <a:spcPts val="2220"/>
              </a:lnSpc>
              <a:spcBef>
                <a:spcPts val="5"/>
              </a:spcBef>
              <a:buClr>
                <a:srgbClr val="006600"/>
              </a:buClr>
              <a:buFont typeface="Wingdings"/>
              <a:buChar char=""/>
              <a:tabLst>
                <a:tab pos="822325" algn="l"/>
              </a:tabLst>
            </a:pPr>
            <a:r>
              <a:rPr sz="2000" spc="5" dirty="0">
                <a:latin typeface="Times New Roman"/>
                <a:cs typeface="Times New Roman"/>
              </a:rPr>
              <a:t>Empirical </a:t>
            </a:r>
            <a:r>
              <a:rPr sz="2000" dirty="0">
                <a:latin typeface="Times New Roman"/>
                <a:cs typeface="Times New Roman"/>
              </a:rPr>
              <a:t>findings </a:t>
            </a:r>
            <a:r>
              <a:rPr sz="2000" spc="20" dirty="0">
                <a:latin typeface="Times New Roman"/>
                <a:cs typeface="Times New Roman"/>
              </a:rPr>
              <a:t>on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10" dirty="0">
                <a:latin typeface="Times New Roman"/>
                <a:cs typeface="Times New Roman"/>
              </a:rPr>
              <a:t>relative </a:t>
            </a:r>
            <a:r>
              <a:rPr sz="2000" spc="15" dirty="0">
                <a:latin typeface="Times New Roman"/>
                <a:cs typeface="Times New Roman"/>
              </a:rPr>
              <a:t>importance </a:t>
            </a:r>
            <a:r>
              <a:rPr sz="2000" spc="70" dirty="0">
                <a:latin typeface="Times New Roman"/>
                <a:cs typeface="Times New Roman"/>
              </a:rPr>
              <a:t>that </a:t>
            </a:r>
            <a:r>
              <a:rPr sz="2000" spc="-5" dirty="0">
                <a:latin typeface="Times New Roman"/>
                <a:cs typeface="Times New Roman"/>
              </a:rPr>
              <a:t>issues </a:t>
            </a:r>
            <a:r>
              <a:rPr sz="2000" spc="25" dirty="0">
                <a:latin typeface="Times New Roman"/>
                <a:cs typeface="Times New Roman"/>
              </a:rPr>
              <a:t>related </a:t>
            </a:r>
            <a:r>
              <a:rPr sz="2000" spc="55" dirty="0">
                <a:latin typeface="Times New Roman"/>
                <a:cs typeface="Times New Roman"/>
              </a:rPr>
              <a:t>to </a:t>
            </a:r>
            <a:r>
              <a:rPr sz="2000" spc="-15" dirty="0">
                <a:latin typeface="Times New Roman"/>
                <a:cs typeface="Times New Roman"/>
              </a:rPr>
              <a:t>some </a:t>
            </a:r>
            <a:r>
              <a:rPr sz="2000" spc="10" dirty="0">
                <a:latin typeface="Times New Roman"/>
                <a:cs typeface="Times New Roman"/>
              </a:rPr>
              <a:t>qualitative </a:t>
            </a:r>
            <a:r>
              <a:rPr sz="2000" spc="15" dirty="0">
                <a:latin typeface="Times New Roman"/>
                <a:cs typeface="Times New Roman"/>
              </a:rPr>
              <a:t> indicators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and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credited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ratings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are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important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in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the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context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40" dirty="0">
                <a:solidFill>
                  <a:srgbClr val="FF33CC"/>
                </a:solidFill>
                <a:latin typeface="Times New Roman"/>
                <a:cs typeface="Times New Roman"/>
              </a:rPr>
              <a:t>EMEs</a:t>
            </a:r>
            <a:r>
              <a:rPr sz="2000" spc="40" dirty="0">
                <a:latin typeface="Times New Roman"/>
                <a:cs typeface="Times New Roman"/>
              </a:rPr>
              <a:t>,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related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40" dirty="0">
                <a:latin typeface="Times New Roman"/>
                <a:cs typeface="Times New Roman"/>
              </a:rPr>
              <a:t>specific </a:t>
            </a:r>
            <a:r>
              <a:rPr sz="2000" spc="55" dirty="0">
                <a:latin typeface="Times New Roman"/>
                <a:cs typeface="Times New Roman"/>
              </a:rPr>
              <a:t>to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lang="en-GB" spc="-204" dirty="0">
                <a:latin typeface="Bell MT" panose="02020503060305020303" pitchFamily="18" charset="0"/>
              </a:rPr>
              <a:t>16</a:t>
            </a:r>
            <a:r>
              <a:rPr lang="en-GB" sz="1950" spc="-150" baseline="21367" dirty="0">
                <a:latin typeface="Bell MT" panose="02020503060305020303" pitchFamily="18" charset="0"/>
              </a:rPr>
              <a:t>th</a:t>
            </a:r>
            <a:r>
              <a:rPr lang="en-GB" sz="1950" spc="135" baseline="21367" dirty="0">
                <a:latin typeface="Bell MT" panose="02020503060305020303" pitchFamily="18" charset="0"/>
              </a:rPr>
              <a:t> </a:t>
            </a:r>
            <a:r>
              <a:rPr lang="en-GB" spc="-240" dirty="0">
                <a:latin typeface="Bell MT" panose="02020503060305020303" pitchFamily="18" charset="0"/>
              </a:rPr>
              <a:t>S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240" dirty="0">
                <a:latin typeface="Bell MT" panose="02020503060305020303" pitchFamily="18" charset="0"/>
              </a:rPr>
              <a:t>E</a:t>
            </a:r>
            <a:r>
              <a:rPr lang="en-GB" spc="-100" dirty="0">
                <a:latin typeface="Bell MT" panose="02020503060305020303" pitchFamily="18" charset="0"/>
              </a:rPr>
              <a:t> </a:t>
            </a:r>
            <a:r>
              <a:rPr lang="en-GB" spc="-250" dirty="0">
                <a:latin typeface="Bell MT" panose="02020503060305020303" pitchFamily="18" charset="0"/>
              </a:rPr>
              <a:t>E</a:t>
            </a:r>
            <a:r>
              <a:rPr lang="en-GB" spc="-185" dirty="0">
                <a:latin typeface="Bell MT" panose="02020503060305020303" pitchFamily="18" charset="0"/>
              </a:rPr>
              <a:t>c</a:t>
            </a:r>
            <a:r>
              <a:rPr lang="en-GB" spc="-210" dirty="0">
                <a:latin typeface="Bell MT" panose="02020503060305020303" pitchFamily="18" charset="0"/>
              </a:rPr>
              <a:t>o</a:t>
            </a:r>
            <a:r>
              <a:rPr lang="en-GB" spc="-204" dirty="0">
                <a:latin typeface="Bell MT" panose="02020503060305020303" pitchFamily="18" charset="0"/>
              </a:rPr>
              <a:t>n</a:t>
            </a:r>
            <a:r>
              <a:rPr lang="en-GB" spc="-195" dirty="0">
                <a:latin typeface="Bell MT" panose="02020503060305020303" pitchFamily="18" charset="0"/>
              </a:rPr>
              <a:t>omi</a:t>
            </a:r>
            <a:r>
              <a:rPr lang="en-GB" spc="-180" dirty="0">
                <a:latin typeface="Bell MT" panose="02020503060305020303" pitchFamily="18" charset="0"/>
              </a:rPr>
              <a:t>c</a:t>
            </a:r>
            <a:r>
              <a:rPr lang="en-GB" spc="-114" dirty="0">
                <a:latin typeface="Bell MT" panose="02020503060305020303" pitchFamily="18" charset="0"/>
              </a:rPr>
              <a:t> </a:t>
            </a:r>
            <a:r>
              <a:rPr lang="en-GB" spc="-229" dirty="0">
                <a:latin typeface="Bell MT" panose="02020503060305020303" pitchFamily="18" charset="0"/>
              </a:rPr>
              <a:t>Re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180" dirty="0">
                <a:latin typeface="Bell MT" panose="02020503060305020303" pitchFamily="18" charset="0"/>
              </a:rPr>
              <a:t>earc</a:t>
            </a:r>
            <a:r>
              <a:rPr lang="en-GB" spc="-200" dirty="0">
                <a:latin typeface="Bell MT" panose="02020503060305020303" pitchFamily="18" charset="0"/>
              </a:rPr>
              <a:t>h</a:t>
            </a:r>
            <a:r>
              <a:rPr lang="en-GB" spc="-105" dirty="0">
                <a:latin typeface="Bell MT" panose="02020503060305020303" pitchFamily="18" charset="0"/>
              </a:rPr>
              <a:t> </a:t>
            </a:r>
            <a:r>
              <a:rPr lang="en-GB" spc="-370" dirty="0">
                <a:latin typeface="Bell MT" panose="02020503060305020303" pitchFamily="18" charset="0"/>
              </a:rPr>
              <a:t>W</a:t>
            </a:r>
            <a:r>
              <a:rPr lang="en-GB" spc="-175" dirty="0">
                <a:latin typeface="Bell MT" panose="02020503060305020303" pitchFamily="18" charset="0"/>
              </a:rPr>
              <a:t>ork</a:t>
            </a:r>
            <a:r>
              <a:rPr lang="en-GB" spc="-190" dirty="0">
                <a:latin typeface="Bell MT" panose="02020503060305020303" pitchFamily="18" charset="0"/>
              </a:rPr>
              <a:t>s</a:t>
            </a:r>
            <a:r>
              <a:rPr lang="en-GB" spc="-204" dirty="0">
                <a:latin typeface="Bell MT" panose="02020503060305020303" pitchFamily="18" charset="0"/>
              </a:rPr>
              <a:t>hop</a:t>
            </a:r>
            <a:endParaRPr lang="en-GB" dirty="0">
              <a:latin typeface="Bell MT" panose="02020503060305020303" pitchFamily="18" charset="0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5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4330" y="3492068"/>
            <a:ext cx="2449830" cy="283845"/>
          </a:xfrm>
          <a:prstGeom prst="rect">
            <a:avLst/>
          </a:prstGeom>
          <a:solidFill>
            <a:srgbClr val="FF00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80"/>
              </a:lnSpc>
            </a:pPr>
            <a:r>
              <a:rPr sz="2000" spc="15" dirty="0">
                <a:solidFill>
                  <a:srgbClr val="FFFFFF"/>
                </a:solidFill>
                <a:latin typeface="Times New Roman"/>
                <a:cs typeface="Times New Roman"/>
              </a:rPr>
              <a:t>sovereign</a:t>
            </a:r>
            <a:r>
              <a:rPr sz="20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spc="15" dirty="0">
                <a:solidFill>
                  <a:srgbClr val="FFFFFF"/>
                </a:solidFill>
                <a:latin typeface="Times New Roman"/>
                <a:cs typeface="Times New Roman"/>
              </a:rPr>
              <a:t>bond</a:t>
            </a:r>
            <a:r>
              <a:rPr sz="20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Times New Roman"/>
                <a:cs typeface="Times New Roman"/>
              </a:rPr>
              <a:t>spreads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47952" y="3438525"/>
            <a:ext cx="902589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940300" algn="l"/>
              </a:tabLst>
            </a:pPr>
            <a:r>
              <a:rPr sz="2000" spc="40" dirty="0">
                <a:latin typeface="Times New Roman"/>
                <a:cs typeface="Times New Roman"/>
              </a:rPr>
              <a:t>their</a:t>
            </a:r>
            <a:r>
              <a:rPr sz="2000" spc="9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characteristics</a:t>
            </a:r>
            <a:r>
              <a:rPr sz="2000" spc="105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	</a:t>
            </a:r>
            <a:r>
              <a:rPr sz="2000" spc="-75" dirty="0">
                <a:latin typeface="Times New Roman"/>
                <a:cs typeface="Times New Roman"/>
              </a:rPr>
              <a:t>(</a:t>
            </a:r>
            <a:r>
              <a:rPr sz="2000" spc="-75" dirty="0">
                <a:solidFill>
                  <a:srgbClr val="00AFEF"/>
                </a:solidFill>
                <a:latin typeface="Times New Roman"/>
                <a:cs typeface="Times New Roman"/>
              </a:rPr>
              <a:t>SBS</a:t>
            </a:r>
            <a:r>
              <a:rPr sz="2000" spc="-75" dirty="0">
                <a:latin typeface="Times New Roman"/>
                <a:cs typeface="Times New Roman"/>
              </a:rPr>
              <a:t>)</a:t>
            </a:r>
            <a:r>
              <a:rPr sz="2000" spc="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used</a:t>
            </a:r>
            <a:r>
              <a:rPr sz="2000" spc="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8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</a:t>
            </a:r>
            <a:r>
              <a:rPr sz="2000" spc="8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indicator</a:t>
            </a:r>
            <a:r>
              <a:rPr sz="2000" spc="60" dirty="0">
                <a:latin typeface="Times New Roman"/>
                <a:cs typeface="Times New Roman"/>
              </a:rPr>
              <a:t> </a:t>
            </a:r>
            <a:r>
              <a:rPr sz="2000" spc="-65" dirty="0">
                <a:latin typeface="Times New Roman"/>
                <a:cs typeface="Times New Roman"/>
              </a:rPr>
              <a:t>of</a:t>
            </a:r>
            <a:r>
              <a:rPr sz="2000" spc="8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sovereign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7952" y="3721989"/>
            <a:ext cx="33712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5" dirty="0">
                <a:latin typeface="Times New Roman"/>
                <a:cs typeface="Times New Roman"/>
              </a:rPr>
              <a:t>cred</a:t>
            </a:r>
            <a:r>
              <a:rPr sz="2000" spc="-10" dirty="0">
                <a:latin typeface="Times New Roman"/>
                <a:cs typeface="Times New Roman"/>
              </a:rPr>
              <a:t>i</a:t>
            </a:r>
            <a:r>
              <a:rPr sz="2000" spc="130" dirty="0">
                <a:latin typeface="Times New Roman"/>
                <a:cs typeface="Times New Roman"/>
              </a:rPr>
              <a:t>t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r</a:t>
            </a:r>
            <a:r>
              <a:rPr sz="2000" spc="30" dirty="0">
                <a:latin typeface="Times New Roman"/>
                <a:cs typeface="Times New Roman"/>
              </a:rPr>
              <a:t>i</a:t>
            </a:r>
            <a:r>
              <a:rPr sz="2000" spc="5" dirty="0">
                <a:latin typeface="Times New Roman"/>
                <a:cs typeface="Times New Roman"/>
              </a:rPr>
              <a:t>sk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75" dirty="0">
                <a:latin typeface="Times New Roman"/>
                <a:cs typeface="Times New Roman"/>
              </a:rPr>
              <a:t>(</a:t>
            </a:r>
            <a:r>
              <a:rPr sz="2000" spc="-30" dirty="0">
                <a:solidFill>
                  <a:srgbClr val="00AFEF"/>
                </a:solidFill>
                <a:latin typeface="Times New Roman"/>
                <a:cs typeface="Times New Roman"/>
              </a:rPr>
              <a:t>SCR</a:t>
            </a:r>
            <a:r>
              <a:rPr sz="2000" spc="-65" dirty="0">
                <a:latin typeface="Times New Roman"/>
                <a:cs typeface="Times New Roman"/>
              </a:rPr>
              <a:t>)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and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are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u</a:t>
            </a:r>
            <a:r>
              <a:rPr sz="2000" dirty="0">
                <a:latin typeface="Times New Roman"/>
                <a:cs typeface="Times New Roman"/>
              </a:rPr>
              <a:t>sed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by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56454" y="3775836"/>
            <a:ext cx="2224405" cy="281940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80"/>
              </a:lnSpc>
            </a:pPr>
            <a:r>
              <a:rPr sz="2000" spc="5" dirty="0">
                <a:solidFill>
                  <a:srgbClr val="FFFFFF"/>
                </a:solidFill>
                <a:latin typeface="Times New Roman"/>
                <a:cs typeface="Times New Roman"/>
              </a:rPr>
              <a:t>cred</a:t>
            </a:r>
            <a:r>
              <a:rPr sz="2000" spc="-10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2000" spc="130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20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spc="90" dirty="0">
                <a:solidFill>
                  <a:srgbClr val="FFFFFF"/>
                </a:solidFill>
                <a:latin typeface="Times New Roman"/>
                <a:cs typeface="Times New Roman"/>
              </a:rPr>
              <a:t>ra</a:t>
            </a:r>
            <a:r>
              <a:rPr sz="2000" spc="55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2000" spc="30" dirty="0">
                <a:solidFill>
                  <a:srgbClr val="FFFFFF"/>
                </a:solidFill>
                <a:latin typeface="Times New Roman"/>
                <a:cs typeface="Times New Roman"/>
              </a:rPr>
              <a:t>in</a:t>
            </a:r>
            <a:r>
              <a:rPr sz="2000" spc="45" dirty="0">
                <a:solidFill>
                  <a:srgbClr val="FFFFFF"/>
                </a:solidFill>
                <a:latin typeface="Times New Roman"/>
                <a:cs typeface="Times New Roman"/>
              </a:rPr>
              <a:t>g</a:t>
            </a:r>
            <a:r>
              <a:rPr sz="20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2000" spc="25" dirty="0">
                <a:solidFill>
                  <a:srgbClr val="FFFFFF"/>
                </a:solidFill>
                <a:latin typeface="Times New Roman"/>
                <a:cs typeface="Times New Roman"/>
              </a:rPr>
              <a:t>g</a:t>
            </a:r>
            <a:r>
              <a:rPr sz="2000" spc="-20" dirty="0">
                <a:solidFill>
                  <a:srgbClr val="FFFFFF"/>
                </a:solidFill>
                <a:latin typeface="Times New Roman"/>
                <a:cs typeface="Times New Roman"/>
              </a:rPr>
              <a:t>encies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55332" y="3721989"/>
            <a:ext cx="34201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65" dirty="0">
                <a:latin typeface="Times New Roman"/>
                <a:cs typeface="Times New Roman"/>
              </a:rPr>
              <a:t>,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60" dirty="0">
                <a:latin typeface="Times New Roman"/>
                <a:cs typeface="Times New Roman"/>
              </a:rPr>
              <a:t>at</a:t>
            </a:r>
            <a:r>
              <a:rPr sz="2000" spc="-114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a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t</a:t>
            </a:r>
            <a:r>
              <a:rPr sz="2000" spc="35" dirty="0">
                <a:latin typeface="Times New Roman"/>
                <a:cs typeface="Times New Roman"/>
              </a:rPr>
              <a:t>i</a:t>
            </a:r>
            <a:r>
              <a:rPr sz="2000" spc="-20" dirty="0">
                <a:latin typeface="Times New Roman"/>
                <a:cs typeface="Times New Roman"/>
              </a:rPr>
              <a:t>m</a:t>
            </a:r>
            <a:r>
              <a:rPr sz="2000" spc="-10" dirty="0">
                <a:latin typeface="Times New Roman"/>
                <a:cs typeface="Times New Roman"/>
              </a:rPr>
              <a:t>e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35" dirty="0">
                <a:latin typeface="Times New Roman"/>
                <a:cs typeface="Times New Roman"/>
              </a:rPr>
              <a:t>whe</a:t>
            </a:r>
            <a:r>
              <a:rPr sz="2000" spc="10" dirty="0">
                <a:latin typeface="Times New Roman"/>
                <a:cs typeface="Times New Roman"/>
              </a:rPr>
              <a:t>r</a:t>
            </a:r>
            <a:r>
              <a:rPr sz="2000" spc="-35" dirty="0">
                <a:latin typeface="Times New Roman"/>
                <a:cs typeface="Times New Roman"/>
              </a:rPr>
              <a:t>e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65" dirty="0">
                <a:solidFill>
                  <a:srgbClr val="FF33CC"/>
                </a:solidFill>
                <a:latin typeface="Times New Roman"/>
                <a:cs typeface="Times New Roman"/>
              </a:rPr>
              <a:t>E</a:t>
            </a:r>
            <a:r>
              <a:rPr sz="2000" spc="105" dirty="0">
                <a:solidFill>
                  <a:srgbClr val="FF33CC"/>
                </a:solidFill>
                <a:latin typeface="Times New Roman"/>
                <a:cs typeface="Times New Roman"/>
              </a:rPr>
              <a:t>M</a:t>
            </a:r>
            <a:r>
              <a:rPr sz="2000" spc="95" dirty="0">
                <a:solidFill>
                  <a:srgbClr val="FF33CC"/>
                </a:solidFill>
                <a:latin typeface="Times New Roman"/>
                <a:cs typeface="Times New Roman"/>
              </a:rPr>
              <a:t>E</a:t>
            </a:r>
            <a:r>
              <a:rPr sz="2000" spc="15" dirty="0">
                <a:solidFill>
                  <a:srgbClr val="FF33CC"/>
                </a:solidFill>
                <a:latin typeface="Times New Roman"/>
                <a:cs typeface="Times New Roman"/>
              </a:rPr>
              <a:t>s</a:t>
            </a:r>
            <a:r>
              <a:rPr sz="2000" spc="-110" dirty="0">
                <a:solidFill>
                  <a:srgbClr val="FF33CC"/>
                </a:solidFill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co</a:t>
            </a:r>
            <a:r>
              <a:rPr sz="2000" spc="5" dirty="0">
                <a:latin typeface="Times New Roman"/>
                <a:cs typeface="Times New Roman"/>
              </a:rPr>
              <a:t>u</a:t>
            </a:r>
            <a:r>
              <a:rPr sz="2000" spc="70" dirty="0">
                <a:latin typeface="Times New Roman"/>
                <a:cs typeface="Times New Roman"/>
              </a:rPr>
              <a:t>ntr</a:t>
            </a:r>
            <a:r>
              <a:rPr sz="2000" spc="45" dirty="0">
                <a:latin typeface="Times New Roman"/>
                <a:cs typeface="Times New Roman"/>
              </a:rPr>
              <a:t>i</a:t>
            </a:r>
            <a:r>
              <a:rPr sz="2000" spc="-15" dirty="0">
                <a:latin typeface="Times New Roman"/>
                <a:cs typeface="Times New Roman"/>
              </a:rPr>
              <a:t>es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8404" y="4003928"/>
            <a:ext cx="9840595" cy="265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21690">
              <a:lnSpc>
                <a:spcPct val="100000"/>
              </a:lnSpc>
              <a:spcBef>
                <a:spcPts val="105"/>
              </a:spcBef>
            </a:pPr>
            <a:r>
              <a:rPr sz="2000" spc="-15" dirty="0">
                <a:latin typeface="Times New Roman"/>
                <a:cs typeface="Times New Roman"/>
              </a:rPr>
              <a:t>are: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362710" indent="-269875">
              <a:lnSpc>
                <a:spcPts val="2365"/>
              </a:lnSpc>
              <a:buClr>
                <a:srgbClr val="006600"/>
              </a:buClr>
              <a:buFont typeface="Wingdings"/>
              <a:buChar char=""/>
              <a:tabLst>
                <a:tab pos="1362710" algn="l"/>
                <a:tab pos="1363345" algn="l"/>
              </a:tabLst>
            </a:pPr>
            <a:r>
              <a:rPr sz="2000" spc="20" dirty="0">
                <a:latin typeface="Times New Roman"/>
                <a:cs typeface="Times New Roman"/>
              </a:rPr>
              <a:t>Depending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heavily</a:t>
            </a:r>
            <a:r>
              <a:rPr sz="2000" spc="10" dirty="0">
                <a:latin typeface="Times New Roman"/>
                <a:cs typeface="Times New Roman"/>
              </a:rPr>
              <a:t> in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30" dirty="0">
                <a:latin typeface="Times New Roman"/>
                <a:cs typeface="Times New Roman"/>
              </a:rPr>
              <a:t>external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debt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financing;</a:t>
            </a:r>
            <a:endParaRPr sz="2000">
              <a:latin typeface="Times New Roman"/>
              <a:cs typeface="Times New Roman"/>
            </a:endParaRPr>
          </a:p>
          <a:p>
            <a:pPr marL="1362710" indent="-269875">
              <a:lnSpc>
                <a:spcPts val="2330"/>
              </a:lnSpc>
              <a:buClr>
                <a:srgbClr val="006600"/>
              </a:buClr>
              <a:buFont typeface="Wingdings"/>
              <a:buChar char=""/>
              <a:tabLst>
                <a:tab pos="1362710" algn="l"/>
                <a:tab pos="1363345" algn="l"/>
              </a:tabLst>
            </a:pPr>
            <a:r>
              <a:rPr sz="2000" spc="10" dirty="0">
                <a:latin typeface="Times New Roman"/>
                <a:cs typeface="Times New Roman"/>
              </a:rPr>
              <a:t>Advocating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40" dirty="0">
                <a:latin typeface="Times New Roman"/>
                <a:cs typeface="Times New Roman"/>
              </a:rPr>
              <a:t>their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fixed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exchange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50" dirty="0">
                <a:latin typeface="Times New Roman"/>
                <a:cs typeface="Times New Roman"/>
              </a:rPr>
              <a:t>rate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regime;</a:t>
            </a:r>
            <a:endParaRPr sz="2000">
              <a:latin typeface="Times New Roman"/>
              <a:cs typeface="Times New Roman"/>
            </a:endParaRPr>
          </a:p>
          <a:p>
            <a:pPr marL="1362710" indent="-269875">
              <a:lnSpc>
                <a:spcPts val="2365"/>
              </a:lnSpc>
              <a:buClr>
                <a:srgbClr val="006600"/>
              </a:buClr>
              <a:buFont typeface="Wingdings"/>
              <a:buChar char=""/>
              <a:tabLst>
                <a:tab pos="1362710" algn="l"/>
                <a:tab pos="1363345" algn="l"/>
              </a:tabLst>
            </a:pPr>
            <a:r>
              <a:rPr sz="2000" spc="5" dirty="0">
                <a:latin typeface="Times New Roman"/>
                <a:cs typeface="Times New Roman"/>
              </a:rPr>
              <a:t>Lacking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financial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25" dirty="0">
                <a:latin typeface="Times New Roman"/>
                <a:cs typeface="Times New Roman"/>
              </a:rPr>
              <a:t>integration;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00">
              <a:latin typeface="Times New Roman"/>
              <a:cs typeface="Times New Roman"/>
            </a:endParaRPr>
          </a:p>
          <a:p>
            <a:pPr marL="281940" marR="5080" indent="-269875" algn="just">
              <a:lnSpc>
                <a:spcPct val="93500"/>
              </a:lnSpc>
              <a:buClr>
                <a:srgbClr val="006600"/>
              </a:buClr>
              <a:buFont typeface="Wingdings"/>
              <a:buChar char=""/>
              <a:tabLst>
                <a:tab pos="282575" algn="l"/>
              </a:tabLst>
            </a:pPr>
            <a:r>
              <a:rPr sz="2000" spc="75" dirty="0">
                <a:latin typeface="Times New Roman"/>
                <a:cs typeface="Times New Roman"/>
              </a:rPr>
              <a:t>The </a:t>
            </a:r>
            <a:r>
              <a:rPr sz="2000" spc="15" dirty="0">
                <a:latin typeface="Times New Roman"/>
                <a:cs typeface="Times New Roman"/>
              </a:rPr>
              <a:t>paper </a:t>
            </a:r>
            <a:r>
              <a:rPr sz="2000" spc="-15" dirty="0">
                <a:latin typeface="Times New Roman"/>
                <a:cs typeface="Times New Roman"/>
              </a:rPr>
              <a:t>is </a:t>
            </a:r>
            <a:r>
              <a:rPr sz="2000" spc="-5" dirty="0">
                <a:latin typeface="Times New Roman"/>
                <a:cs typeface="Times New Roman"/>
              </a:rPr>
              <a:t>readable, </a:t>
            </a:r>
            <a:r>
              <a:rPr sz="2000" spc="15" dirty="0">
                <a:latin typeface="Times New Roman"/>
                <a:cs typeface="Times New Roman"/>
              </a:rPr>
              <a:t>has </a:t>
            </a:r>
            <a:r>
              <a:rPr sz="2000" spc="5" dirty="0">
                <a:latin typeface="Times New Roman"/>
                <a:cs typeface="Times New Roman"/>
              </a:rPr>
              <a:t>clear </a:t>
            </a:r>
            <a:r>
              <a:rPr sz="2000" spc="15" dirty="0">
                <a:latin typeface="Times New Roman"/>
                <a:cs typeface="Times New Roman"/>
              </a:rPr>
              <a:t>motivation </a:t>
            </a:r>
            <a:r>
              <a:rPr sz="2000" spc="25" dirty="0">
                <a:latin typeface="Times New Roman"/>
                <a:cs typeface="Times New Roman"/>
              </a:rPr>
              <a:t>and </a:t>
            </a:r>
            <a:r>
              <a:rPr sz="2000" spc="-15" dirty="0">
                <a:latin typeface="Times New Roman"/>
                <a:cs typeface="Times New Roman"/>
              </a:rPr>
              <a:t>a </a:t>
            </a:r>
            <a:r>
              <a:rPr sz="2000" spc="50" dirty="0">
                <a:latin typeface="Times New Roman"/>
                <a:cs typeface="Times New Roman"/>
              </a:rPr>
              <a:t>structure </a:t>
            </a:r>
            <a:r>
              <a:rPr sz="2000" spc="70" dirty="0">
                <a:latin typeface="Times New Roman"/>
                <a:cs typeface="Times New Roman"/>
              </a:rPr>
              <a:t>that </a:t>
            </a:r>
            <a:r>
              <a:rPr sz="2000" spc="30" dirty="0">
                <a:latin typeface="Times New Roman"/>
                <a:cs typeface="Times New Roman"/>
              </a:rPr>
              <a:t>supports </a:t>
            </a:r>
            <a:r>
              <a:rPr sz="2000" spc="45" dirty="0">
                <a:latin typeface="Times New Roman"/>
                <a:cs typeface="Times New Roman"/>
              </a:rPr>
              <a:t>the </a:t>
            </a:r>
            <a:r>
              <a:rPr sz="2000" spc="-15" dirty="0">
                <a:latin typeface="Times New Roman"/>
                <a:cs typeface="Times New Roman"/>
              </a:rPr>
              <a:t>aim </a:t>
            </a:r>
            <a:r>
              <a:rPr sz="2000" spc="-65" dirty="0">
                <a:latin typeface="Times New Roman"/>
                <a:cs typeface="Times New Roman"/>
              </a:rPr>
              <a:t>of </a:t>
            </a:r>
            <a:r>
              <a:rPr sz="2000" spc="35" dirty="0">
                <a:latin typeface="Times New Roman"/>
                <a:cs typeface="Times New Roman"/>
              </a:rPr>
              <a:t>this 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research. </a:t>
            </a:r>
            <a:r>
              <a:rPr sz="2000" b="1" spc="25" dirty="0">
                <a:solidFill>
                  <a:srgbClr val="FF0000"/>
                </a:solidFill>
                <a:latin typeface="Times New Roman"/>
                <a:cs typeface="Times New Roman"/>
              </a:rPr>
              <a:t>BUT</a:t>
            </a:r>
            <a:r>
              <a:rPr sz="2000" spc="25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sometimes </a:t>
            </a:r>
            <a:r>
              <a:rPr sz="2000" spc="4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value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added </a:t>
            </a:r>
            <a:r>
              <a:rPr sz="2000" spc="-65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2000" spc="15" dirty="0">
                <a:solidFill>
                  <a:srgbClr val="FF0000"/>
                </a:solidFill>
                <a:latin typeface="Times New Roman"/>
                <a:cs typeface="Times New Roman"/>
              </a:rPr>
              <a:t>paper 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000" spc="15" dirty="0">
                <a:solidFill>
                  <a:srgbClr val="FF0000"/>
                </a:solidFill>
                <a:latin typeface="Times New Roman"/>
                <a:cs typeface="Times New Roman"/>
              </a:rPr>
              <a:t>determined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also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how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policy-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15" dirty="0">
                <a:solidFill>
                  <a:srgbClr val="FF0000"/>
                </a:solidFill>
                <a:latin typeface="Times New Roman"/>
                <a:cs typeface="Times New Roman"/>
              </a:rPr>
              <a:t>makers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can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5" dirty="0">
                <a:solidFill>
                  <a:srgbClr val="FF0000"/>
                </a:solidFill>
                <a:latin typeface="Times New Roman"/>
                <a:cs typeface="Times New Roman"/>
              </a:rPr>
              <a:t>draw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0" dirty="0">
                <a:solidFill>
                  <a:srgbClr val="FF0000"/>
                </a:solidFill>
                <a:latin typeface="Times New Roman"/>
                <a:cs typeface="Times New Roman"/>
              </a:rPr>
              <a:t>on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5" dirty="0">
                <a:solidFill>
                  <a:srgbClr val="FF0000"/>
                </a:solidFill>
                <a:latin typeface="Times New Roman"/>
                <a:cs typeface="Times New Roman"/>
              </a:rPr>
              <a:t>those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35" dirty="0">
                <a:solidFill>
                  <a:srgbClr val="FF0000"/>
                </a:solidFill>
                <a:latin typeface="Times New Roman"/>
                <a:cs typeface="Times New Roman"/>
              </a:rPr>
              <a:t>results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55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0" dirty="0">
                <a:solidFill>
                  <a:srgbClr val="FF0000"/>
                </a:solidFill>
                <a:latin typeface="Times New Roman"/>
                <a:cs typeface="Times New Roman"/>
              </a:rPr>
              <a:t>address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0" dirty="0">
                <a:solidFill>
                  <a:srgbClr val="FF0000"/>
                </a:solidFill>
                <a:latin typeface="Times New Roman"/>
                <a:cs typeface="Times New Roman"/>
              </a:rPr>
              <a:t>properly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40" dirty="0">
                <a:solidFill>
                  <a:srgbClr val="FF0000"/>
                </a:solidFill>
                <a:latin typeface="Times New Roman"/>
                <a:cs typeface="Times New Roman"/>
              </a:rPr>
              <a:t>their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25" dirty="0">
                <a:solidFill>
                  <a:srgbClr val="FF0000"/>
                </a:solidFill>
                <a:latin typeface="Times New Roman"/>
                <a:cs typeface="Times New Roman"/>
              </a:rPr>
              <a:t>related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concerns.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19683" y="178435"/>
          <a:ext cx="9812655" cy="5043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31080"/>
                <a:gridCol w="4981575"/>
              </a:tblGrid>
              <a:tr h="50431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3000" spc="-325" dirty="0">
                          <a:solidFill>
                            <a:srgbClr val="003300"/>
                          </a:solidFill>
                          <a:latin typeface="Arial MT"/>
                          <a:cs typeface="Arial MT"/>
                        </a:rPr>
                        <a:t>End</a:t>
                      </a:r>
                      <a:endParaRPr sz="3000">
                        <a:latin typeface="Arial MT"/>
                        <a:cs typeface="Arial MT"/>
                      </a:endParaRPr>
                    </a:p>
                  </a:txBody>
                  <a:tcPr marL="0" marR="0" marT="5715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33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58655" y="178435"/>
            <a:ext cx="704215" cy="49657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595374" y="1428267"/>
            <a:ext cx="8061959" cy="4947920"/>
          </a:xfrm>
          <a:prstGeom prst="rect">
            <a:avLst/>
          </a:prstGeom>
        </p:spPr>
        <p:txBody>
          <a:bodyPr vert="horz" wrap="square" lIns="0" tIns="198755" rIns="0" bIns="0" rtlCol="0">
            <a:spAutoFit/>
          </a:bodyPr>
          <a:lstStyle/>
          <a:p>
            <a:pPr marR="443865" algn="ctr">
              <a:lnSpc>
                <a:spcPct val="100000"/>
              </a:lnSpc>
              <a:spcBef>
                <a:spcPts val="1565"/>
              </a:spcBef>
            </a:pPr>
            <a:r>
              <a:rPr sz="4000" spc="-405" dirty="0">
                <a:latin typeface="Bell MT" panose="02020503060305020303" pitchFamily="18" charset="0"/>
                <a:cs typeface="Arial MT"/>
              </a:rPr>
              <a:t>Thank</a:t>
            </a:r>
            <a:r>
              <a:rPr sz="4000" spc="-195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90" dirty="0">
                <a:latin typeface="Bell MT" panose="02020503060305020303" pitchFamily="18" charset="0"/>
                <a:cs typeface="Arial MT"/>
              </a:rPr>
              <a:t>yo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u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200" dirty="0">
                <a:latin typeface="Bell MT" panose="02020503060305020303" pitchFamily="18" charset="0"/>
                <a:cs typeface="Arial MT"/>
              </a:rPr>
              <a:t>f</a:t>
            </a:r>
            <a:r>
              <a:rPr sz="4000" spc="-409" dirty="0">
                <a:latin typeface="Bell MT" panose="02020503060305020303" pitchFamily="18" charset="0"/>
                <a:cs typeface="Arial MT"/>
              </a:rPr>
              <a:t>o</a:t>
            </a:r>
            <a:r>
              <a:rPr sz="4000" spc="-245" dirty="0">
                <a:latin typeface="Bell MT" panose="02020503060305020303" pitchFamily="18" charset="0"/>
                <a:cs typeface="Arial MT"/>
              </a:rPr>
              <a:t>r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90" dirty="0">
                <a:latin typeface="Bell MT" panose="02020503060305020303" pitchFamily="18" charset="0"/>
                <a:cs typeface="Arial MT"/>
              </a:rPr>
              <a:t>yo</a:t>
            </a:r>
            <a:r>
              <a:rPr sz="4000" spc="-400" dirty="0">
                <a:latin typeface="Bell MT" panose="02020503060305020303" pitchFamily="18" charset="0"/>
                <a:cs typeface="Arial MT"/>
              </a:rPr>
              <a:t>u</a:t>
            </a:r>
            <a:r>
              <a:rPr sz="4000" spc="-245" dirty="0">
                <a:latin typeface="Bell MT" panose="02020503060305020303" pitchFamily="18" charset="0"/>
                <a:cs typeface="Arial MT"/>
              </a:rPr>
              <a:t>r</a:t>
            </a:r>
            <a:r>
              <a:rPr sz="4000" spc="-200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10" dirty="0">
                <a:latin typeface="Bell MT" panose="02020503060305020303" pitchFamily="18" charset="0"/>
                <a:cs typeface="Arial MT"/>
              </a:rPr>
              <a:t>attent</a:t>
            </a:r>
            <a:r>
              <a:rPr sz="4000" spc="-155" dirty="0">
                <a:latin typeface="Bell MT" panose="02020503060305020303" pitchFamily="18" charset="0"/>
                <a:cs typeface="Arial MT"/>
              </a:rPr>
              <a:t>i</a:t>
            </a:r>
            <a:r>
              <a:rPr sz="4000" spc="-290" dirty="0">
                <a:latin typeface="Bell MT" panose="02020503060305020303" pitchFamily="18" charset="0"/>
                <a:cs typeface="Arial MT"/>
              </a:rPr>
              <a:t>on!!!</a:t>
            </a:r>
            <a:endParaRPr sz="4000" dirty="0">
              <a:latin typeface="Bell MT" panose="02020503060305020303" pitchFamily="18" charset="0"/>
              <a:cs typeface="Arial MT"/>
            </a:endParaRPr>
          </a:p>
          <a:p>
            <a:pPr marL="12700" marR="5080" algn="ctr">
              <a:lnSpc>
                <a:spcPct val="110300"/>
              </a:lnSpc>
              <a:spcBef>
                <a:spcPts val="975"/>
              </a:spcBef>
            </a:pPr>
            <a:r>
              <a:rPr sz="4000" spc="-204" dirty="0">
                <a:latin typeface="Bell MT" panose="02020503060305020303" pitchFamily="18" charset="0"/>
                <a:cs typeface="Arial MT"/>
              </a:rPr>
              <a:t>I </a:t>
            </a:r>
            <a:r>
              <a:rPr sz="4000" spc="-409" dirty="0">
                <a:latin typeface="Bell MT" panose="02020503060305020303" pitchFamily="18" charset="0"/>
                <a:cs typeface="Arial MT"/>
              </a:rPr>
              <a:t>a</a:t>
            </a:r>
            <a:r>
              <a:rPr sz="4000" spc="-605" dirty="0">
                <a:latin typeface="Bell MT" panose="02020503060305020303" pitchFamily="18" charset="0"/>
                <a:cs typeface="Arial MT"/>
              </a:rPr>
              <a:t>m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290" dirty="0">
                <a:latin typeface="Bell MT" panose="02020503060305020303" pitchFamily="18" charset="0"/>
                <a:cs typeface="Arial MT"/>
              </a:rPr>
              <a:t>lo</a:t>
            </a:r>
            <a:r>
              <a:rPr sz="4000" spc="-390" dirty="0">
                <a:latin typeface="Bell MT" panose="02020503060305020303" pitchFamily="18" charset="0"/>
                <a:cs typeface="Arial MT"/>
              </a:rPr>
              <a:t>o</a:t>
            </a:r>
            <a:r>
              <a:rPr sz="4000" spc="-270" dirty="0">
                <a:latin typeface="Bell MT" panose="02020503060305020303" pitchFamily="18" charset="0"/>
                <a:cs typeface="Arial MT"/>
              </a:rPr>
              <a:t>ki</a:t>
            </a:r>
            <a:r>
              <a:rPr sz="4000" spc="-400" dirty="0">
                <a:latin typeface="Bell MT" panose="02020503060305020303" pitchFamily="18" charset="0"/>
                <a:cs typeface="Arial MT"/>
              </a:rPr>
              <a:t>n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g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45" dirty="0">
                <a:latin typeface="Bell MT" panose="02020503060305020303" pitchFamily="18" charset="0"/>
                <a:cs typeface="Arial MT"/>
              </a:rPr>
              <a:t>forwar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d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210" dirty="0">
                <a:latin typeface="Bell MT" panose="02020503060305020303" pitchFamily="18" charset="0"/>
                <a:cs typeface="Arial MT"/>
              </a:rPr>
              <a:t>t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o</a:t>
            </a:r>
            <a:r>
              <a:rPr sz="4000" spc="-195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90" dirty="0">
                <a:latin typeface="Bell MT" panose="02020503060305020303" pitchFamily="18" charset="0"/>
                <a:cs typeface="Arial MT"/>
              </a:rPr>
              <a:t>se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e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200" dirty="0">
                <a:latin typeface="Bell MT" panose="02020503060305020303" pitchFamily="18" charset="0"/>
                <a:cs typeface="Arial MT"/>
              </a:rPr>
              <a:t>t</a:t>
            </a:r>
            <a:r>
              <a:rPr sz="4000" spc="-409" dirty="0">
                <a:latin typeface="Bell MT" panose="02020503060305020303" pitchFamily="18" charset="0"/>
                <a:cs typeface="Arial MT"/>
              </a:rPr>
              <a:t>h</a:t>
            </a:r>
            <a:r>
              <a:rPr sz="4000" spc="-405" dirty="0">
                <a:latin typeface="Bell MT" panose="02020503060305020303" pitchFamily="18" charset="0"/>
                <a:cs typeface="Arial MT"/>
              </a:rPr>
              <a:t>e</a:t>
            </a:r>
            <a:r>
              <a:rPr sz="4000" spc="-204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190" dirty="0">
                <a:latin typeface="Bell MT" panose="02020503060305020303" pitchFamily="18" charset="0"/>
                <a:cs typeface="Arial MT"/>
              </a:rPr>
              <a:t>fi</a:t>
            </a:r>
            <a:r>
              <a:rPr sz="4000" spc="-400" dirty="0">
                <a:latin typeface="Bell MT" panose="02020503060305020303" pitchFamily="18" charset="0"/>
                <a:cs typeface="Arial MT"/>
              </a:rPr>
              <a:t>n</a:t>
            </a:r>
            <a:r>
              <a:rPr sz="4000" spc="-409" dirty="0">
                <a:latin typeface="Bell MT" panose="02020503060305020303" pitchFamily="18" charset="0"/>
                <a:cs typeface="Arial MT"/>
              </a:rPr>
              <a:t>a</a:t>
            </a:r>
            <a:r>
              <a:rPr sz="4000" spc="-165" dirty="0">
                <a:latin typeface="Bell MT" panose="02020503060305020303" pitchFamily="18" charset="0"/>
                <a:cs typeface="Arial MT"/>
              </a:rPr>
              <a:t>l</a:t>
            </a:r>
            <a:r>
              <a:rPr sz="4000" spc="-160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10" dirty="0">
                <a:latin typeface="Bell MT" panose="02020503060305020303" pitchFamily="18" charset="0"/>
                <a:cs typeface="Arial MT"/>
              </a:rPr>
              <a:t>version  </a:t>
            </a:r>
            <a:r>
              <a:rPr sz="4000" spc="-305" dirty="0">
                <a:latin typeface="Bell MT" panose="02020503060305020303" pitchFamily="18" charset="0"/>
                <a:cs typeface="Arial MT"/>
              </a:rPr>
              <a:t>of</a:t>
            </a:r>
            <a:r>
              <a:rPr sz="4000" spc="-200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35" dirty="0">
                <a:latin typeface="Bell MT" panose="02020503060305020303" pitchFamily="18" charset="0"/>
                <a:cs typeface="Arial MT"/>
              </a:rPr>
              <a:t>the</a:t>
            </a:r>
            <a:r>
              <a:rPr sz="4000" spc="-200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45" dirty="0">
                <a:latin typeface="Bell MT" panose="02020503060305020303" pitchFamily="18" charset="0"/>
                <a:cs typeface="Arial MT"/>
              </a:rPr>
              <a:t>paper.</a:t>
            </a:r>
            <a:endParaRPr sz="4000" dirty="0">
              <a:latin typeface="Bell MT" panose="02020503060305020303" pitchFamily="18" charset="0"/>
              <a:cs typeface="Arial MT"/>
            </a:endParaRPr>
          </a:p>
          <a:p>
            <a:pPr marL="1173480" marR="1617980" indent="1905" algn="ctr">
              <a:lnSpc>
                <a:spcPts val="11030"/>
              </a:lnSpc>
              <a:spcBef>
                <a:spcPts val="75"/>
              </a:spcBef>
            </a:pPr>
            <a:r>
              <a:rPr sz="4000" spc="-360" dirty="0">
                <a:latin typeface="Bell MT" panose="02020503060305020303" pitchFamily="18" charset="0"/>
                <a:cs typeface="Arial MT"/>
              </a:rPr>
              <a:t>Gert</a:t>
            </a:r>
            <a:r>
              <a:rPr sz="4000" spc="-165" dirty="0">
                <a:latin typeface="Bell MT" panose="02020503060305020303" pitchFamily="18" charset="0"/>
                <a:cs typeface="Arial MT"/>
              </a:rPr>
              <a:t>i</a:t>
            </a:r>
            <a:r>
              <a:rPr sz="4000" spc="-190" dirty="0">
                <a:latin typeface="Bell MT" panose="02020503060305020303" pitchFamily="18" charset="0"/>
                <a:cs typeface="Arial MT"/>
              </a:rPr>
              <a:t> </a:t>
            </a:r>
            <a:r>
              <a:rPr sz="4000" spc="-385" dirty="0">
                <a:latin typeface="Bell MT" panose="02020503060305020303" pitchFamily="18" charset="0"/>
                <a:cs typeface="Arial MT"/>
              </a:rPr>
              <a:t>SHIJAKU  </a:t>
            </a:r>
            <a:r>
              <a:rPr sz="4000" spc="-395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gsh</a:t>
            </a:r>
            <a:r>
              <a:rPr sz="4000" spc="-155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i</a:t>
            </a:r>
            <a:r>
              <a:rPr sz="4000" spc="-290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ja</a:t>
            </a:r>
            <a:r>
              <a:rPr sz="4000" spc="-360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k</a:t>
            </a:r>
            <a:r>
              <a:rPr sz="4000" spc="-395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u@bankofalb</a:t>
            </a:r>
            <a:r>
              <a:rPr sz="4000" spc="-400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a</a:t>
            </a:r>
            <a:r>
              <a:rPr sz="4000" spc="-320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nia.o</a:t>
            </a:r>
            <a:r>
              <a:rPr sz="4000" spc="-240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r</a:t>
            </a:r>
            <a:r>
              <a:rPr sz="4000" spc="-405" dirty="0">
                <a:solidFill>
                  <a:srgbClr val="00AFEF"/>
                </a:solidFill>
                <a:latin typeface="Bell MT" panose="02020503060305020303" pitchFamily="18" charset="0"/>
                <a:cs typeface="Arial MT"/>
                <a:hlinkClick r:id="rId3"/>
              </a:rPr>
              <a:t>g</a:t>
            </a:r>
            <a:endParaRPr sz="4000" dirty="0">
              <a:latin typeface="Bell MT" panose="02020503060305020303" pitchFamily="18" charset="0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04" dirty="0">
                <a:latin typeface="Bell MT" panose="02020503060305020303" pitchFamily="18" charset="0"/>
              </a:rPr>
              <a:t>16</a:t>
            </a:r>
            <a:r>
              <a:rPr sz="1950" spc="-150" baseline="21367" dirty="0">
                <a:latin typeface="Bell MT" panose="02020503060305020303" pitchFamily="18" charset="0"/>
              </a:rPr>
              <a:t>th</a:t>
            </a:r>
            <a:r>
              <a:rPr sz="1950" spc="135" baseline="21367" dirty="0">
                <a:latin typeface="Bell MT" panose="02020503060305020303" pitchFamily="18" charset="0"/>
              </a:rPr>
              <a:t> </a:t>
            </a:r>
            <a:r>
              <a:rPr sz="2000" spc="-240" dirty="0">
                <a:latin typeface="Bell MT" panose="02020503060305020303" pitchFamily="18" charset="0"/>
              </a:rPr>
              <a:t>S</a:t>
            </a:r>
            <a:r>
              <a:rPr sz="2000" spc="-250" dirty="0">
                <a:latin typeface="Bell MT" panose="02020503060305020303" pitchFamily="18" charset="0"/>
              </a:rPr>
              <a:t>E</a:t>
            </a:r>
            <a:r>
              <a:rPr sz="2000" spc="-240" dirty="0">
                <a:latin typeface="Bell MT" panose="02020503060305020303" pitchFamily="18" charset="0"/>
              </a:rPr>
              <a:t>E</a:t>
            </a:r>
            <a:r>
              <a:rPr sz="2000" spc="-100" dirty="0">
                <a:latin typeface="Bell MT" panose="02020503060305020303" pitchFamily="18" charset="0"/>
              </a:rPr>
              <a:t> </a:t>
            </a:r>
            <a:r>
              <a:rPr sz="2000" spc="-250" dirty="0">
                <a:latin typeface="Bell MT" panose="02020503060305020303" pitchFamily="18" charset="0"/>
              </a:rPr>
              <a:t>E</a:t>
            </a:r>
            <a:r>
              <a:rPr sz="2000" spc="-185" dirty="0">
                <a:latin typeface="Bell MT" panose="02020503060305020303" pitchFamily="18" charset="0"/>
              </a:rPr>
              <a:t>c</a:t>
            </a:r>
            <a:r>
              <a:rPr sz="2000" spc="-210" dirty="0">
                <a:latin typeface="Bell MT" panose="02020503060305020303" pitchFamily="18" charset="0"/>
              </a:rPr>
              <a:t>o</a:t>
            </a:r>
            <a:r>
              <a:rPr sz="2000" spc="-204" dirty="0">
                <a:latin typeface="Bell MT" panose="02020503060305020303" pitchFamily="18" charset="0"/>
              </a:rPr>
              <a:t>n</a:t>
            </a:r>
            <a:r>
              <a:rPr sz="2000" spc="-195" dirty="0">
                <a:latin typeface="Bell MT" panose="02020503060305020303" pitchFamily="18" charset="0"/>
              </a:rPr>
              <a:t>omi</a:t>
            </a:r>
            <a:r>
              <a:rPr sz="2000" spc="-180" dirty="0">
                <a:latin typeface="Bell MT" panose="02020503060305020303" pitchFamily="18" charset="0"/>
              </a:rPr>
              <a:t>c</a:t>
            </a:r>
            <a:r>
              <a:rPr sz="2000" spc="-114" dirty="0">
                <a:latin typeface="Bell MT" panose="02020503060305020303" pitchFamily="18" charset="0"/>
              </a:rPr>
              <a:t> </a:t>
            </a:r>
            <a:r>
              <a:rPr sz="2000" spc="-229" dirty="0">
                <a:latin typeface="Bell MT" panose="02020503060305020303" pitchFamily="18" charset="0"/>
              </a:rPr>
              <a:t>Re</a:t>
            </a:r>
            <a:r>
              <a:rPr sz="2000" spc="-190" dirty="0">
                <a:latin typeface="Bell MT" panose="02020503060305020303" pitchFamily="18" charset="0"/>
              </a:rPr>
              <a:t>s</a:t>
            </a:r>
            <a:r>
              <a:rPr sz="2000" spc="-180" dirty="0">
                <a:latin typeface="Bell MT" panose="02020503060305020303" pitchFamily="18" charset="0"/>
              </a:rPr>
              <a:t>earc</a:t>
            </a:r>
            <a:r>
              <a:rPr sz="2000" spc="-200" dirty="0">
                <a:latin typeface="Bell MT" panose="02020503060305020303" pitchFamily="18" charset="0"/>
              </a:rPr>
              <a:t>h</a:t>
            </a:r>
            <a:r>
              <a:rPr sz="2000" spc="-105" dirty="0">
                <a:latin typeface="Bell MT" panose="02020503060305020303" pitchFamily="18" charset="0"/>
              </a:rPr>
              <a:t> </a:t>
            </a:r>
            <a:r>
              <a:rPr sz="2000" spc="-370" dirty="0">
                <a:latin typeface="Bell MT" panose="02020503060305020303" pitchFamily="18" charset="0"/>
              </a:rPr>
              <a:t>W</a:t>
            </a:r>
            <a:r>
              <a:rPr sz="2000" spc="-175" dirty="0">
                <a:latin typeface="Bell MT" panose="02020503060305020303" pitchFamily="18" charset="0"/>
              </a:rPr>
              <a:t>ork</a:t>
            </a:r>
            <a:r>
              <a:rPr sz="2000" spc="-190" dirty="0">
                <a:latin typeface="Bell MT" panose="02020503060305020303" pitchFamily="18" charset="0"/>
              </a:rPr>
              <a:t>s</a:t>
            </a:r>
            <a:r>
              <a:rPr sz="2000" spc="-204" dirty="0">
                <a:latin typeface="Bell MT" panose="02020503060305020303" pitchFamily="18" charset="0"/>
              </a:rPr>
              <a:t>hop</a:t>
            </a:r>
            <a:endParaRPr sz="2000" dirty="0">
              <a:latin typeface="Bell MT" panose="02020503060305020303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75"/>
              </a:lnSpc>
            </a:pPr>
            <a:r>
              <a:rPr spc="-245" dirty="0"/>
              <a:t>P</a:t>
            </a:r>
            <a:r>
              <a:rPr spc="-204" dirty="0"/>
              <a:t>ag</a:t>
            </a:r>
            <a:r>
              <a:rPr spc="-200" dirty="0"/>
              <a:t>e</a:t>
            </a:r>
            <a:r>
              <a:rPr spc="-105" dirty="0"/>
              <a:t> </a:t>
            </a:r>
            <a:fld id="{81D60167-4931-47E6-BA6A-407CBD079E47}" type="slidenum">
              <a:rPr spc="-200" dirty="0"/>
              <a:t>6</a:t>
            </a:fld>
            <a:r>
              <a:rPr spc="-105" dirty="0"/>
              <a:t> </a:t>
            </a:r>
            <a:r>
              <a:rPr spc="-204" dirty="0"/>
              <a:t>o</a:t>
            </a:r>
            <a:r>
              <a:rPr spc="-100" dirty="0"/>
              <a:t>f </a:t>
            </a:r>
            <a:r>
              <a:rPr spc="-200" dirty="0"/>
              <a:t>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FE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1247</Words>
  <Application>Microsoft Office PowerPoint</Application>
  <PresentationFormat>Custom</PresentationFormat>
  <Paragraphs>91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MT</vt:lpstr>
      <vt:lpstr>Bell MT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Shijaku Gerti</dc:creator>
  <cp:lastModifiedBy>Gerti Shijaku</cp:lastModifiedBy>
  <cp:revision>5</cp:revision>
  <cp:lastPrinted>2022-12-02T14:47:07Z</cp:lastPrinted>
  <dcterms:created xsi:type="dcterms:W3CDTF">2022-12-02T14:41:50Z</dcterms:created>
  <dcterms:modified xsi:type="dcterms:W3CDTF">2022-12-05T11:33:11Z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2022-12-02T00:00:00Z</vt:filetime>
  </property>
  <property fmtid="{D5CDD505-2E9C-101B-9397-08002B2CF9AE}" pid="3" name="Creator">
    <vt:lpwstr>Microsoft® Word 2013</vt:lpwstr>
  </property>
  <property fmtid="{D5CDD505-2E9C-101B-9397-08002B2CF9AE}" pid="4" name="LastSaved">
    <vt:filetime>2022-12-02T00:00:00Z</vt:filetime>
  </property>
</Properties>
</file>